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450" r:id="rId3"/>
    <p:sldId id="434" r:id="rId4"/>
    <p:sldId id="435" r:id="rId5"/>
    <p:sldId id="439" r:id="rId6"/>
    <p:sldId id="459" r:id="rId7"/>
    <p:sldId id="436" r:id="rId8"/>
    <p:sldId id="438" r:id="rId9"/>
    <p:sldId id="440" r:id="rId10"/>
    <p:sldId id="454" r:id="rId11"/>
    <p:sldId id="451" r:id="rId12"/>
    <p:sldId id="452" r:id="rId13"/>
    <p:sldId id="441" r:id="rId14"/>
    <p:sldId id="443" r:id="rId15"/>
    <p:sldId id="444" r:id="rId16"/>
    <p:sldId id="445" r:id="rId17"/>
    <p:sldId id="442" r:id="rId18"/>
    <p:sldId id="446" r:id="rId19"/>
    <p:sldId id="455" r:id="rId20"/>
    <p:sldId id="409" r:id="rId21"/>
    <p:sldId id="456" r:id="rId22"/>
    <p:sldId id="458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75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-171400"/>
            <a:ext cx="9217024" cy="763284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String theoretic QCD </a:t>
            </a:r>
            <a:r>
              <a:rPr lang="en-US" altLang="ko-KR" dirty="0" err="1" smtClean="0"/>
              <a:t>axions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in the light of PLANCK and BICEP2</a:t>
            </a:r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en-US" altLang="ko-KR" sz="2800" dirty="0" smtClean="0"/>
              <a:t>          </a:t>
            </a:r>
            <a:r>
              <a:rPr lang="en-US" altLang="ko-KR" sz="3600" dirty="0" smtClean="0"/>
              <a:t>            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FF"/>
                </a:solidFill>
              </a:rPr>
              <a:t> </a:t>
            </a:r>
            <a:r>
              <a:rPr lang="en-US" altLang="ko-KR" sz="3600" dirty="0" smtClean="0">
                <a:solidFill>
                  <a:srgbClr val="0000FF"/>
                </a:solidFill>
              </a:rPr>
              <a:t>                    </a:t>
            </a:r>
            <a:r>
              <a:rPr lang="en-US" altLang="ko-KR" sz="1800" dirty="0" err="1" smtClean="0"/>
              <a:t>Kiwoon</a:t>
            </a:r>
            <a:r>
              <a:rPr lang="en-US" altLang="ko-KR" sz="1800" dirty="0" smtClean="0"/>
              <a:t> Choi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@ </a:t>
            </a:r>
            <a:r>
              <a:rPr lang="en-US" altLang="ko-KR" sz="1800" dirty="0" err="1" smtClean="0"/>
              <a:t>CosKASI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Conference,  April 16, 2014</a:t>
            </a:r>
            <a:endParaRPr lang="ko-KR" altLang="en-US" sz="1800" dirty="0"/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                KC, K.S.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Jeong</a:t>
            </a:r>
            <a:r>
              <a:rPr lang="en-US" altLang="ko-KR" sz="1800" dirty="0" smtClean="0">
                <a:solidFill>
                  <a:srgbClr val="0000FF"/>
                </a:solidFill>
              </a:rPr>
              <a:t> and M.S.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Seo</a:t>
            </a:r>
            <a:r>
              <a:rPr lang="en-US" altLang="ko-KR" sz="1800" dirty="0" smtClean="0">
                <a:solidFill>
                  <a:srgbClr val="0000FF"/>
                </a:solidFill>
              </a:rPr>
              <a:t>, arXiv:1404.3880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          </a:t>
            </a:r>
            <a:r>
              <a:rPr lang="en-US" altLang="ko-KR" sz="2000" dirty="0" smtClean="0"/>
              <a:t>The IBS </a:t>
            </a:r>
            <a:r>
              <a:rPr lang="en-US" altLang="ko-KR" sz="1800" dirty="0" smtClean="0"/>
              <a:t>Center for Theoretical Physics of the Universe </a:t>
            </a:r>
            <a:endParaRPr lang="en-US" altLang="ko-KR" sz="18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                         </a:t>
            </a: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                               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                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                  </a:t>
            </a:r>
            <a:endParaRPr lang="ko-KR" altLang="en-US" sz="2000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517232"/>
            <a:ext cx="2592288" cy="79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6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5008" y="432048"/>
            <a:ext cx="8928992" cy="71014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>
                <a:solidFill>
                  <a:srgbClr val="0000FF"/>
                </a:solidFill>
              </a:rPr>
              <a:t>   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As we will see, this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simple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scheme of gauge-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 unification now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appears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to </a:t>
            </a:r>
          </a:p>
          <a:p>
            <a:pPr marL="0" indent="0"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  be excluded by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PLANCK constraints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on </a:t>
            </a: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isocurvature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density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perturbations</a:t>
            </a:r>
          </a:p>
          <a:p>
            <a:pPr marL="0" indent="0"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the recent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detection of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tensor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modes in the CMB by BICEP2.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1800" dirty="0" smtClean="0"/>
              <a:t>   PQ symmetry is non-linearly realized at the string scale </a:t>
            </a:r>
            <a:r>
              <a:rPr lang="en-US" altLang="ko-KR" sz="1800" dirty="0" smtClean="0">
                <a:solidFill>
                  <a:srgbClr val="FF0000"/>
                </a:solidFill>
              </a:rPr>
              <a:t>(there is no phase 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  of restored PQ symmetry)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which results in the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scale around the GUT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scale:  </a:t>
            </a:r>
            <a:r>
              <a:rPr lang="en-US" altLang="ko-KR" sz="1600" dirty="0" smtClean="0">
                <a:solidFill>
                  <a:srgbClr val="C00000"/>
                </a:solidFill>
              </a:rPr>
              <a:t>KC &amp; Kim ‘85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</a:t>
            </a:r>
          </a:p>
          <a:p>
            <a:pPr marL="0" indent="0">
              <a:buNone/>
            </a:pPr>
            <a:r>
              <a:rPr lang="en-US" altLang="ko-KR" sz="1800" dirty="0"/>
              <a:t>   </a:t>
            </a:r>
            <a:r>
              <a:rPr lang="en-US" altLang="ko-KR" sz="1800" dirty="0" smtClean="0"/>
              <a:t>This simple estimate of the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scale turns out to be right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for the most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of </a:t>
            </a:r>
            <a:r>
              <a:rPr lang="en-US" altLang="ko-KR" sz="1800" dirty="0" err="1" smtClean="0"/>
              <a:t>compactified</a:t>
            </a:r>
            <a:r>
              <a:rPr lang="en-US" altLang="ko-KR" sz="1800" dirty="0" smtClean="0"/>
              <a:t> string models in which the </a:t>
            </a:r>
            <a:r>
              <a:rPr lang="en-US" altLang="ko-KR" sz="1800" dirty="0" err="1" smtClean="0"/>
              <a:t>compactification</a:t>
            </a:r>
            <a:r>
              <a:rPr lang="en-US" altLang="ko-KR" sz="1800" dirty="0" smtClean="0"/>
              <a:t> scale is close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to the reduced Planck scale </a:t>
            </a:r>
            <a:r>
              <a:rPr lang="en-US" altLang="ko-KR" sz="1800" dirty="0" err="1" smtClean="0"/>
              <a:t>M</a:t>
            </a:r>
            <a:r>
              <a:rPr lang="en-US" altLang="ko-KR" sz="1800" baseline="-25000" dirty="0" err="1"/>
              <a:t>P</a:t>
            </a:r>
            <a:r>
              <a:rPr lang="en-US" altLang="ko-KR" sz="1800" baseline="-25000" dirty="0" err="1" smtClean="0"/>
              <a:t>lanck</a:t>
            </a:r>
            <a:r>
              <a:rPr lang="en-US" altLang="ko-KR" sz="1800" dirty="0" smtClean="0"/>
              <a:t> = 2.4 x 10</a:t>
            </a:r>
            <a:r>
              <a:rPr lang="en-US" altLang="ko-KR" sz="1800" baseline="30000" dirty="0" smtClean="0"/>
              <a:t>18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GeV</a:t>
            </a:r>
            <a:r>
              <a:rPr lang="en-US" altLang="ko-KR" sz="1800" dirty="0" smtClean="0"/>
              <a:t>.  </a:t>
            </a:r>
            <a:r>
              <a:rPr lang="en-US" altLang="ko-KR" sz="1600" dirty="0" err="1" smtClean="0">
                <a:solidFill>
                  <a:srgbClr val="C00000"/>
                </a:solidFill>
              </a:rPr>
              <a:t>Svrcek</a:t>
            </a:r>
            <a:r>
              <a:rPr lang="en-US" altLang="ko-KR" sz="1600" dirty="0" smtClean="0">
                <a:solidFill>
                  <a:srgbClr val="C00000"/>
                </a:solidFill>
              </a:rPr>
              <a:t> &amp; Witten ‘06</a:t>
            </a:r>
            <a:endParaRPr lang="en-US" altLang="ko-KR" sz="1600" dirty="0">
              <a:solidFill>
                <a:srgbClr val="C0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       (</a:t>
            </a:r>
            <a:r>
              <a:rPr lang="en-US" altLang="ko-KR" sz="1800" dirty="0" err="1" smtClean="0"/>
              <a:t>cf</a:t>
            </a:r>
            <a:r>
              <a:rPr lang="en-US" altLang="ko-KR" sz="1800" dirty="0" smtClean="0"/>
              <a:t>: BICEP2   </a:t>
            </a:r>
            <a:r>
              <a:rPr lang="en-US" altLang="ko-KR" sz="1800" dirty="0" smtClean="0">
                <a:sym typeface="Wingdings" panose="05000000000000000000" pitchFamily="2" charset="2"/>
              </a:rPr>
              <a:t>                                                        )  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</a:t>
            </a:r>
            <a:endParaRPr lang="en-US" altLang="ko-KR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en-US" altLang="ko-K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841" y="3107432"/>
            <a:ext cx="4524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35" y="3861048"/>
            <a:ext cx="3667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889079"/>
            <a:ext cx="2124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7272"/>
            <a:ext cx="1990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7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404664"/>
            <a:ext cx="8928992" cy="710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Generalization with anomalous U(1)</a:t>
            </a:r>
            <a:r>
              <a:rPr lang="en-US" altLang="ko-KR" sz="2000" b="1" baseline="-25000" dirty="0" smtClean="0">
                <a:solidFill>
                  <a:srgbClr val="0000FF"/>
                </a:solidFill>
              </a:rPr>
              <a:t>A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 gauge symmetry</a:t>
            </a:r>
            <a:r>
              <a:rPr lang="en-US" altLang="ko-KR" sz="2000" b="1" dirty="0" smtClean="0"/>
              <a:t>:</a:t>
            </a:r>
          </a:p>
          <a:p>
            <a:pPr marL="0" indent="0">
              <a:buNone/>
            </a:pPr>
            <a:endParaRPr lang="en-US" altLang="ko-KR" sz="800" dirty="0"/>
          </a:p>
          <a:p>
            <a:pPr marL="0" indent="0">
              <a:buNone/>
            </a:pPr>
            <a:r>
              <a:rPr lang="en-US" altLang="ko-KR" sz="2000" dirty="0" smtClean="0"/>
              <a:t>   </a:t>
            </a:r>
            <a:r>
              <a:rPr lang="en-US" altLang="ko-KR" sz="1800" dirty="0" smtClean="0"/>
              <a:t>In fact, string theory allows an even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more interesting and still viable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generalization of this gauge-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unification scheme, in which U(1)</a:t>
            </a:r>
            <a:r>
              <a:rPr lang="en-US" altLang="ko-KR" sz="1800" baseline="-25000" dirty="0" smtClean="0"/>
              <a:t>PQ</a:t>
            </a:r>
            <a:r>
              <a:rPr lang="en-US" altLang="ko-KR" sz="1800" dirty="0" smtClean="0"/>
              <a:t> is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still locally equivalent to a gauge symmetry, while the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scale can be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well below the GUT scale. </a:t>
            </a:r>
          </a:p>
          <a:p>
            <a:pPr marL="0" indent="0">
              <a:buNone/>
            </a:pPr>
            <a:endParaRPr lang="en-US" altLang="ko-KR" sz="1100" b="1" dirty="0" smtClean="0"/>
          </a:p>
          <a:p>
            <a:pPr marL="0" indent="0">
              <a:buNone/>
            </a:pPr>
            <a:r>
              <a:rPr lang="en-US" altLang="ko-KR" sz="1800" dirty="0" smtClean="0"/>
              <a:t>   * Global shift symmetry which is locally equivalent to higher-dim gauge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symmetry: 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* Anomalous U(1) gauge symmetry with vanishing </a:t>
            </a:r>
            <a:r>
              <a:rPr lang="en-US" altLang="ko-KR" sz="1800" dirty="0" err="1" smtClean="0"/>
              <a:t>Fayet-Illiopoulos</a:t>
            </a:r>
            <a:r>
              <a:rPr lang="en-US" altLang="ko-KR" sz="1800" dirty="0" smtClean="0"/>
              <a:t> term,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under which the QCD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is charged:</a:t>
            </a:r>
          </a:p>
          <a:p>
            <a:pPr marL="0" indent="0">
              <a:buNone/>
            </a:pPr>
            <a:r>
              <a:rPr lang="en-US" altLang="ko-KR" sz="800" dirty="0" smtClean="0">
                <a:solidFill>
                  <a:srgbClr val="0000FF"/>
                </a:solidFill>
              </a:rPr>
              <a:t> </a:t>
            </a:r>
            <a:endParaRPr lang="en-US" altLang="ko-KR" sz="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800" dirty="0" smtClean="0">
                <a:solidFill>
                  <a:srgbClr val="0000FF"/>
                </a:solidFill>
              </a:rPr>
              <a:t>              </a:t>
            </a:r>
            <a:endParaRPr lang="en-US" altLang="ko-KR" sz="2800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        </a:t>
            </a:r>
            <a:r>
              <a:rPr lang="en-US" altLang="ko-KR" sz="1800" dirty="0" smtClean="0">
                <a:solidFill>
                  <a:srgbClr val="0000FF"/>
                </a:solidFill>
              </a:rPr>
              <a:t>U(1)</a:t>
            </a:r>
            <a:r>
              <a:rPr lang="en-US" altLang="ko-KR" sz="1800" baseline="-25000" dirty="0" smtClean="0">
                <a:solidFill>
                  <a:srgbClr val="0000FF"/>
                </a:solidFill>
              </a:rPr>
              <a:t>PQ</a:t>
            </a:r>
            <a:r>
              <a:rPr lang="en-US" altLang="ko-KR" sz="1800" dirty="0" smtClean="0">
                <a:solidFill>
                  <a:srgbClr val="0000FF"/>
                </a:solidFill>
              </a:rPr>
              <a:t> = Combination of U(1)</a:t>
            </a:r>
            <a:r>
              <a:rPr lang="en-US" altLang="ko-KR" sz="1800" baseline="-25000" dirty="0" smtClean="0">
                <a:solidFill>
                  <a:srgbClr val="0000FF"/>
                </a:solidFill>
              </a:rPr>
              <a:t>shift</a:t>
            </a:r>
            <a:r>
              <a:rPr lang="en-US" altLang="ko-KR" sz="1800" dirty="0" smtClean="0">
                <a:solidFill>
                  <a:srgbClr val="0000FF"/>
                </a:solidFill>
              </a:rPr>
              <a:t> and U(1)</a:t>
            </a:r>
            <a:r>
              <a:rPr lang="en-US" altLang="ko-KR" sz="1800" baseline="-25000" dirty="0" smtClean="0">
                <a:solidFill>
                  <a:srgbClr val="0000FF"/>
                </a:solidFill>
              </a:rPr>
              <a:t>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         QCD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axion</a:t>
            </a:r>
            <a:r>
              <a:rPr lang="en-US" altLang="ko-KR" sz="1800" dirty="0" smtClean="0">
                <a:solidFill>
                  <a:srgbClr val="0000FF"/>
                </a:solidFill>
              </a:rPr>
              <a:t> = Combination of a</a:t>
            </a:r>
            <a:r>
              <a:rPr lang="en-US" altLang="ko-KR" sz="1800" baseline="-25000" dirty="0" smtClean="0">
                <a:solidFill>
                  <a:srgbClr val="0000FF"/>
                </a:solidFill>
              </a:rPr>
              <a:t>st</a:t>
            </a:r>
            <a:r>
              <a:rPr lang="en-US" altLang="ko-KR" sz="1800" dirty="0" smtClean="0">
                <a:solidFill>
                  <a:srgbClr val="0000FF"/>
                </a:solidFill>
              </a:rPr>
              <a:t> and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arg</a:t>
            </a:r>
            <a:r>
              <a:rPr lang="en-US" altLang="ko-KR" sz="1800" dirty="0" smtClean="0">
                <a:solidFill>
                  <a:srgbClr val="0000FF"/>
                </a:solidFill>
              </a:rPr>
              <a:t>(</a:t>
            </a:r>
            <a:r>
              <a:rPr lang="az-Cyrl-AZ" altLang="ko-KR" sz="1800" dirty="0" smtClean="0">
                <a:solidFill>
                  <a:srgbClr val="0000FF"/>
                </a:solidFill>
              </a:rPr>
              <a:t>ф</a:t>
            </a:r>
            <a:r>
              <a:rPr lang="en-US" altLang="ko-KR" sz="1800" dirty="0" smtClean="0">
                <a:solidFill>
                  <a:srgbClr val="0000FF"/>
                </a:solidFill>
              </a:rPr>
              <a:t>) 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en-US" altLang="ko-K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379" y="2996952"/>
            <a:ext cx="313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919" y="4454252"/>
            <a:ext cx="6448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20" y="4869160"/>
            <a:ext cx="4000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5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5008" y="260648"/>
            <a:ext cx="8928992" cy="710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String theoretic QCD </a:t>
            </a:r>
            <a:r>
              <a:rPr lang="en-US" altLang="ko-KR" sz="2000" b="1" dirty="0" err="1" smtClean="0">
                <a:solidFill>
                  <a:srgbClr val="0000FF"/>
                </a:solidFill>
              </a:rPr>
              <a:t>axion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 with anomalous U(1)</a:t>
            </a:r>
            <a:r>
              <a:rPr lang="en-US" altLang="ko-KR" sz="2000" b="1" baseline="-25000" dirty="0" smtClean="0">
                <a:solidFill>
                  <a:srgbClr val="0000FF"/>
                </a:solidFill>
              </a:rPr>
              <a:t>A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 gauge symmetry: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marL="0" indent="0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  <a:r>
              <a:rPr lang="en-US" altLang="ko-KR" sz="1800" b="1" dirty="0" smtClean="0"/>
              <a:t>Mass parameters:   </a:t>
            </a:r>
            <a:r>
              <a:rPr lang="en-US" altLang="ko-KR" sz="1800" dirty="0" err="1" smtClean="0"/>
              <a:t>Stuckelberg</a:t>
            </a:r>
            <a:r>
              <a:rPr lang="en-US" altLang="ko-KR" sz="1800" dirty="0" smtClean="0"/>
              <a:t> mass: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</a:t>
            </a:r>
            <a:r>
              <a:rPr lang="en-US" altLang="ko-KR" sz="1800" dirty="0" err="1" smtClean="0"/>
              <a:t>Fayet-Illiopoulos</a:t>
            </a:r>
            <a:r>
              <a:rPr lang="en-US" altLang="ko-KR" sz="1800" dirty="0" smtClean="0"/>
              <a:t> (FI) term: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                               Matter field VEV: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/>
              <a:t>   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QCD </a:t>
            </a:r>
            <a:r>
              <a:rPr lang="en-US" altLang="ko-KR" sz="1800" b="1" dirty="0" err="1" smtClean="0">
                <a:solidFill>
                  <a:srgbClr val="FF0000"/>
                </a:solidFill>
              </a:rPr>
              <a:t>axion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 scale: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>
                <a:solidFill>
                  <a:srgbClr val="FF0000"/>
                </a:solidFill>
              </a:rPr>
              <a:t>     </a:t>
            </a:r>
            <a:r>
              <a:rPr lang="en-US" altLang="ko-KR" sz="1800" dirty="0" smtClean="0"/>
              <a:t>If             , so that           , the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scale can be far below the GUT scale: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</a:t>
            </a:r>
          </a:p>
          <a:p>
            <a:pPr marL="0" indent="0">
              <a:buNone/>
            </a:pPr>
            <a:r>
              <a:rPr lang="en-US" altLang="ko-KR" sz="1800" dirty="0" smtClean="0"/>
              <a:t>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which can be realized in many string models including the Type II string theory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with D-</a:t>
            </a:r>
            <a:r>
              <a:rPr lang="en-US" altLang="ko-KR" sz="1800" dirty="0" err="1" smtClean="0"/>
              <a:t>branes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the </a:t>
            </a:r>
            <a:r>
              <a:rPr lang="en-US" altLang="ko-KR" sz="1800" dirty="0" err="1"/>
              <a:t>h</a:t>
            </a:r>
            <a:r>
              <a:rPr lang="en-US" altLang="ko-KR" sz="1800" dirty="0" err="1" smtClean="0"/>
              <a:t>eterotc</a:t>
            </a:r>
            <a:r>
              <a:rPr lang="en-US" altLang="ko-KR" sz="1800" dirty="0" smtClean="0"/>
              <a:t> string theory with U(1) gauge bundles.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(This scheme allows a restored PQ symmetry with v = 0.)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en-US" altLang="ko-KR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82" y="1883296"/>
            <a:ext cx="3676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01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952" y="2501652"/>
            <a:ext cx="2057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21" y="3206874"/>
            <a:ext cx="25431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89054"/>
            <a:ext cx="1584176" cy="67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04" y="4365104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371" y="4467969"/>
            <a:ext cx="7715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40" y="4797152"/>
            <a:ext cx="2324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4991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4704"/>
            <a:ext cx="37719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5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-99392"/>
            <a:ext cx="900100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  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Cosmological constraints on the QCD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axions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9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endParaRPr lang="en-US" altLang="ko-KR" sz="16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20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* Case that the PQ symmetry is </a:t>
            </a:r>
            <a:r>
              <a:rPr lang="en-US" altLang="ko-KR" sz="2000" b="1" dirty="0" err="1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spontaneoulsy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broken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(non-linearly realized) during and after inflation:</a:t>
            </a:r>
          </a:p>
          <a:p>
            <a:pPr marL="0" indent="0">
              <a:buClr>
                <a:srgbClr val="FF9933"/>
              </a:buClr>
              <a:buNone/>
            </a:pPr>
            <a:endParaRPr lang="en-US" altLang="ko-KR" sz="800" b="1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20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No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axionic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strings or domain walls, but the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field could have 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a classical misalignment and de-Sitter quantum fluctuations:</a:t>
            </a:r>
          </a:p>
          <a:p>
            <a:pPr marL="0" indent="0">
              <a:buClr>
                <a:srgbClr val="FF9933"/>
              </a:buClr>
              <a:buNone/>
            </a:pP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1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 </a:t>
            </a:r>
            <a:r>
              <a:rPr lang="en-US" altLang="ko-KR" sz="1800" dirty="0" smtClean="0">
                <a:solidFill>
                  <a:srgbClr val="FF0000"/>
                </a:solidFill>
              </a:rPr>
              <a:t>PLANCK constraint on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isocurvature</a:t>
            </a:r>
            <a:r>
              <a:rPr lang="en-US" altLang="ko-KR" sz="1800" dirty="0" smtClean="0">
                <a:solidFill>
                  <a:srgbClr val="FF0000"/>
                </a:solidFill>
              </a:rPr>
              <a:t> perturbation: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      BICEP2 detection of tensor modes in the CMB: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altLang="ko-KR" sz="1800" dirty="0" smtClean="0">
                <a:sym typeface="Wingdings" panose="05000000000000000000" pitchFamily="2" charset="2"/>
              </a:rPr>
              <a:t></a:t>
            </a:r>
            <a:r>
              <a:rPr lang="en-US" altLang="ko-K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928" y="3810372"/>
            <a:ext cx="5867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395" y="4149080"/>
            <a:ext cx="54959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318" y="2564904"/>
            <a:ext cx="451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58" y="2908176"/>
            <a:ext cx="4095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05" y="3284984"/>
            <a:ext cx="3724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491" y="4532734"/>
            <a:ext cx="66389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802" y="6364560"/>
            <a:ext cx="165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979" y="5467697"/>
            <a:ext cx="2905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197" y="6381328"/>
            <a:ext cx="8286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332656"/>
            <a:ext cx="9073008" cy="65699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</a:rPr>
              <a:t>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dark matter produced by the coherent oscillation of misaligned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 field:</a:t>
            </a:r>
            <a:r>
              <a:rPr lang="en-US" altLang="ko-KR" sz="2000" dirty="0" smtClean="0">
                <a:solidFill>
                  <a:srgbClr val="0000FF"/>
                </a:solidFill>
              </a:rPr>
              <a:t>     </a:t>
            </a: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endParaRPr lang="en-US" altLang="ko-KR" sz="1800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</a:t>
            </a: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isocurvature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power spectrum: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</a:t>
            </a:r>
          </a:p>
          <a:p>
            <a:pPr marL="0" indent="0"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          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Non-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Gaussianity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                         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For                      , it turns out that the main constraint comes from</a:t>
            </a:r>
          </a:p>
          <a:p>
            <a:pPr marL="0" indent="0">
              <a:buNone/>
            </a:pP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67" y="1268760"/>
            <a:ext cx="7324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35649"/>
            <a:ext cx="2905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92352"/>
            <a:ext cx="1657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84909"/>
            <a:ext cx="4524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092" y="3448422"/>
            <a:ext cx="27051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88640"/>
            <a:ext cx="9073008" cy="65699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* Case that the PQ symmetry is restored during inflation or reheating:</a:t>
            </a:r>
          </a:p>
          <a:p>
            <a:pPr marL="0" indent="0">
              <a:buNone/>
            </a:pPr>
            <a:endParaRPr lang="en-US" altLang="ko-KR" sz="1800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To avoid the domain wall problem, we first need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  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domain-wall number =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dark matters are produced by the collapsing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axionic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string &amp; domain wall</a:t>
            </a:r>
          </a:p>
          <a:p>
            <a:pPr marL="0" indent="0"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system, as well as by the coherent oscillation of misaligned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field: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9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        </a:t>
            </a:r>
            <a:r>
              <a:rPr lang="en-US" altLang="ko-KR" sz="1800" dirty="0" smtClean="0">
                <a:sym typeface="Wingdings" panose="05000000000000000000" pitchFamily="2" charset="2"/>
              </a:rPr>
              <a:t></a:t>
            </a:r>
            <a:endParaRPr lang="en-US" altLang="ko-KR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3314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2781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50673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85184"/>
            <a:ext cx="18764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555" y="5589240"/>
            <a:ext cx="77819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14" y="5949280"/>
            <a:ext cx="5238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49" y="5877272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44863"/>
            <a:ext cx="1114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171" y="4509120"/>
            <a:ext cx="3590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862757"/>
            <a:ext cx="5040560" cy="46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71" y="378371"/>
            <a:ext cx="62579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98851"/>
            <a:ext cx="6191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직선 화살표 연결선 3"/>
          <p:cNvCxnSpPr/>
          <p:nvPr/>
        </p:nvCxnSpPr>
        <p:spPr>
          <a:xfrm>
            <a:off x="3660105" y="786408"/>
            <a:ext cx="839887" cy="698376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2352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2" y="2060848"/>
            <a:ext cx="2209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2843808" y="2096852"/>
            <a:ext cx="1656184" cy="25202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16"/>
              <p:cNvSpPr>
                <a:spLocks noGrp="1"/>
              </p:cNvSpPr>
              <p:nvPr>
                <p:ph idx="1"/>
              </p:nvPr>
            </p:nvSpPr>
            <p:spPr>
              <a:xfrm>
                <a:off x="601216" y="4941168"/>
                <a:ext cx="8507288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                                                                      </a:t>
                </a:r>
                <a:r>
                  <a:rPr lang="en-US" altLang="ko-KR" sz="1600" dirty="0" smtClean="0">
                    <a:solidFill>
                      <a:srgbClr val="C00000"/>
                    </a:solidFill>
                  </a:rPr>
                  <a:t>KC, </a:t>
                </a:r>
                <a:r>
                  <a:rPr lang="en-US" altLang="ko-KR" sz="1600" dirty="0" err="1" smtClean="0">
                    <a:solidFill>
                      <a:srgbClr val="C00000"/>
                    </a:solidFill>
                  </a:rPr>
                  <a:t>Jeong</a:t>
                </a:r>
                <a:r>
                  <a:rPr lang="en-US" altLang="ko-KR" sz="1600" dirty="0" smtClean="0">
                    <a:solidFill>
                      <a:srgbClr val="C00000"/>
                    </a:solidFill>
                  </a:rPr>
                  <a:t>, </a:t>
                </a:r>
                <a:r>
                  <a:rPr lang="en-US" altLang="ko-KR" sz="1600" dirty="0" err="1" smtClean="0">
                    <a:solidFill>
                      <a:srgbClr val="C00000"/>
                    </a:solidFill>
                  </a:rPr>
                  <a:t>Seo</a:t>
                </a:r>
                <a:endParaRPr lang="en-US" altLang="ko-KR" sz="16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The PQ symmetry should be either restored, or broken at much </a:t>
                </a:r>
              </a:p>
              <a:p>
                <a:pPr marL="0" indent="0">
                  <a:buNone/>
                </a:pP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higher scale during inflation:   </a:t>
                </a:r>
                <a:r>
                  <a:rPr lang="en-US" altLang="ko-KR" sz="2000" b="1" dirty="0" err="1" smtClean="0">
                    <a:solidFill>
                      <a:srgbClr val="0000FF"/>
                    </a:solidFill>
                  </a:rPr>
                  <a:t>f</a:t>
                </a:r>
                <a:r>
                  <a:rPr lang="en-US" altLang="ko-KR" sz="2000" b="1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ko-KR" sz="2000" b="1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ko-KR" sz="2000" b="1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altLang="ko-KR" sz="2000" b="1" baseline="-25000" dirty="0" err="1" smtClean="0">
                    <a:solidFill>
                      <a:srgbClr val="0000FF"/>
                    </a:solidFill>
                  </a:rPr>
                  <a:t>nf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) = 0  or  </a:t>
                </a:r>
                <a:r>
                  <a:rPr lang="en-US" altLang="ko-KR" sz="2000" b="1" dirty="0" err="1" smtClean="0">
                    <a:solidFill>
                      <a:srgbClr val="0000FF"/>
                    </a:solidFill>
                  </a:rPr>
                  <a:t>f</a:t>
                </a:r>
                <a:r>
                  <a:rPr lang="en-US" altLang="ko-KR" sz="2000" b="1" baseline="-25000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ko-KR" sz="2000" b="1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ko-KR" sz="2000" b="1" baseline="-25000" dirty="0" err="1" smtClean="0">
                    <a:solidFill>
                      <a:srgbClr val="0000FF"/>
                    </a:solidFill>
                  </a:rPr>
                  <a:t>Inf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)  </a:t>
                </a:r>
                <a14:m>
                  <m:oMath xmlns:m="http://schemas.openxmlformats.org/officeDocument/2006/math">
                    <m:r>
                      <a:rPr lang="en-US" altLang="ko-KR" sz="20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≫</m:t>
                    </m:r>
                  </m:oMath>
                </a14:m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 f</a:t>
                </a:r>
                <a:r>
                  <a:rPr lang="en-US" altLang="ko-KR" sz="2000" b="1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(t</a:t>
                </a:r>
                <a:r>
                  <a:rPr lang="en-US" altLang="ko-KR" sz="2000" b="1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ko-KR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내용 개체 틀 1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16" y="4941168"/>
                <a:ext cx="8507288" cy="5141168"/>
              </a:xfrm>
              <a:blipFill rotWithShape="1">
                <a:blip r:embed="rId8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직선 화살표 연결선 2"/>
          <p:cNvCxnSpPr/>
          <p:nvPr/>
        </p:nvCxnSpPr>
        <p:spPr>
          <a:xfrm flipV="1">
            <a:off x="2627784" y="4495973"/>
            <a:ext cx="1305272" cy="30117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6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88640"/>
            <a:ext cx="9073008" cy="65699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Implications for string theoretic QCD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9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endParaRPr lang="en-US" altLang="ko-KR" sz="16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*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String theoretic QCD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which originates from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antisymmetric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tensor</a:t>
            </a:r>
          </a:p>
          <a:p>
            <a:pPr marL="0" indent="0">
              <a:lnSpc>
                <a:spcPct val="150000"/>
              </a:lnSpc>
              <a:buClr>
                <a:srgbClr val="FF9933"/>
              </a:buClr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gauge fields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with                                                     is now excluded.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9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2492896"/>
            <a:ext cx="366510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49" y="1556792"/>
            <a:ext cx="4143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-116632"/>
            <a:ext cx="9073008" cy="67859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</a:t>
            </a:r>
            <a:r>
              <a:rPr lang="en-US" altLang="ko-KR" sz="2400" b="1" dirty="0" smtClean="0">
                <a:latin typeface="+mn-ea"/>
                <a:sym typeface="Wingdings" pitchFamily="2" charset="2"/>
              </a:rPr>
              <a:t>*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Cosmological constraints from PLANCK and BICEP2 require that the PQ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</a:t>
            </a: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symmetry is either restored (             ), or broken at a much higher scale 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 (                  ), during inflation.</a:t>
            </a:r>
          </a:p>
          <a:p>
            <a:pPr marL="0" indent="0">
              <a:buNone/>
            </a:pPr>
            <a:endParaRPr lang="en-US" altLang="ko-KR" sz="1800" dirty="0"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n-ea"/>
                <a:sym typeface="Wingdings" pitchFamily="2" charset="2"/>
              </a:rPr>
              <a:t>      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This provides an important hint about the physics generating the </a:t>
            </a:r>
            <a:r>
              <a:rPr lang="en-US" altLang="ko-KR" sz="1800" dirty="0" err="1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axion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scale, 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    suggesting that the </a:t>
            </a:r>
            <a:r>
              <a:rPr lang="en-US" altLang="ko-KR" sz="1800" dirty="0" err="1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axion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scale is generated by SUSY-breaking effects, 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    which can be successfully implemented in string theoretic </a:t>
            </a:r>
            <a:r>
              <a:rPr lang="en-US" altLang="ko-KR" sz="1800" dirty="0" err="1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axion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models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    with anomalous U(1) gauge symmetry: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FF0000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+mn-ea"/>
                <a:sym typeface="Wingdings" pitchFamily="2" charset="2"/>
              </a:rPr>
              <a:t>     </a:t>
            </a:r>
            <a:endParaRPr lang="en-US" altLang="ko-KR" sz="1800" dirty="0">
              <a:solidFill>
                <a:srgbClr val="FF0000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  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</a:t>
            </a:r>
            <a:endParaRPr lang="en-US" altLang="ko-KR" sz="18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Present universe: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               </a:t>
            </a:r>
            <a:r>
              <a:rPr lang="en-US" altLang="ko-KR" sz="1800" dirty="0" smtClean="0">
                <a:sym typeface="Wingdings" panose="05000000000000000000" pitchFamily="2" charset="2"/>
              </a:rPr>
              <a:t>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       </a:t>
            </a:r>
            <a:r>
              <a:rPr lang="en-US" altLang="ko-KR" sz="1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Inflation epoch: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                 </a:t>
            </a:r>
            <a:endParaRPr lang="en-US" altLang="ko-KR" sz="1800" dirty="0">
              <a:sym typeface="Wingdings" panose="05000000000000000000" pitchFamily="2" charset="2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91" y="747936"/>
            <a:ext cx="100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7501"/>
            <a:ext cx="14573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06" y="3140968"/>
            <a:ext cx="5162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54768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41118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345" y="5138514"/>
            <a:ext cx="31527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07" y="5774779"/>
            <a:ext cx="2828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37312"/>
            <a:ext cx="55435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16632"/>
            <a:ext cx="9073008" cy="67859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altLang="ko-KR" sz="2000" b="1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More careful analysis shows that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the Hubble-induced D-term </a:t>
            </a: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of U(1)</a:t>
            </a:r>
            <a:r>
              <a:rPr lang="en-US" altLang="ko-KR" sz="1800" baseline="-250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A</a:t>
            </a:r>
            <a:endParaRPr lang="en-US" altLang="ko-KR" sz="1800" dirty="0" smtClean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 plays an important role for the PQ breaking during inflation</a:t>
            </a: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.</a:t>
            </a:r>
            <a:endParaRPr lang="en-US" altLang="ko-KR" sz="1800" dirty="0" smtClean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 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For generic parameter region, </a:t>
            </a:r>
          </a:p>
          <a:p>
            <a:pPr marL="0" indent="0">
              <a:buNone/>
            </a:pPr>
            <a:endParaRPr lang="en-US" altLang="ko-KR" sz="1800" dirty="0" smtClean="0"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endParaRPr lang="en-US" altLang="ko-KR" sz="1800" dirty="0"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n-ea"/>
                <a:sym typeface="Wingdings" pitchFamily="2" charset="2"/>
              </a:rPr>
              <a:t>       so the PQ symmetry is spontaneously broken with </a:t>
            </a:r>
          </a:p>
          <a:p>
            <a:pPr marL="0" indent="0">
              <a:buNone/>
            </a:pPr>
            <a:endParaRPr lang="en-US" altLang="ko-KR" sz="1800" dirty="0">
              <a:latin typeface="+mn-ea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n-ea"/>
                <a:sym typeface="Wingdings" pitchFamily="2" charset="2"/>
              </a:rPr>
              <a:t>       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 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      although there exists an unnatural range of parameters, for which </a:t>
            </a:r>
            <a:endParaRPr lang="en-US" altLang="ko-KR" sz="1800" dirty="0">
              <a:latin typeface="+mn-ea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>
                <a:latin typeface="+mn-ea"/>
                <a:sym typeface="Wingdings" pitchFamily="2" charset="2"/>
              </a:rPr>
              <a:t>       the PQ symmetry is restored</a:t>
            </a:r>
            <a:r>
              <a:rPr lang="en-US" altLang="ko-KR" sz="1800" dirty="0"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during inflation.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 </a:t>
            </a:r>
            <a:endParaRPr lang="en-US" altLang="ko-KR" sz="18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1951"/>
            <a:ext cx="3876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8" y="3717032"/>
            <a:ext cx="6457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58" y="4372719"/>
            <a:ext cx="29146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5008" y="432048"/>
            <a:ext cx="8928992" cy="710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</a:p>
          <a:p>
            <a:pPr marL="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</a:p>
          <a:p>
            <a:pPr marL="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</a:t>
            </a:r>
            <a:r>
              <a:rPr lang="en-US" altLang="ko-KR" sz="2800" b="1" dirty="0" smtClean="0"/>
              <a:t>Outline</a:t>
            </a:r>
          </a:p>
          <a:p>
            <a:pPr marL="0" indent="0">
              <a:buNone/>
            </a:pPr>
            <a:endParaRPr lang="en-US" altLang="ko-KR" sz="1800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>
                <a:solidFill>
                  <a:srgbClr val="0000FF"/>
                </a:solidFill>
              </a:rPr>
              <a:t>  </a:t>
            </a:r>
            <a:r>
              <a:rPr lang="en-US" altLang="ko-KR" sz="1400" dirty="0" smtClean="0">
                <a:solidFill>
                  <a:srgbClr val="0000FF"/>
                </a:solidFill>
              </a:rPr>
              <a:t>          </a:t>
            </a:r>
            <a:r>
              <a:rPr lang="en-US" altLang="ko-KR" sz="2000" dirty="0" smtClean="0"/>
              <a:t>* Introduction</a:t>
            </a:r>
          </a:p>
          <a:p>
            <a:pPr marL="0" indent="0">
              <a:buNone/>
            </a:pPr>
            <a:r>
              <a:rPr lang="en-US" altLang="ko-KR" sz="2000" dirty="0" smtClean="0"/>
              <a:t>    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     * String theoretic </a:t>
            </a:r>
            <a:r>
              <a:rPr lang="en-US" altLang="ko-KR" sz="2000" dirty="0" err="1" smtClean="0"/>
              <a:t>axions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     * Cosmological constraints on the QCD </a:t>
            </a:r>
            <a:r>
              <a:rPr lang="en-US" altLang="ko-KR" sz="2000" dirty="0" err="1" smtClean="0"/>
              <a:t>axion</a:t>
            </a:r>
            <a:r>
              <a:rPr lang="en-US" altLang="ko-KR" sz="2000" dirty="0" smtClean="0"/>
              <a:t> </a:t>
            </a: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/>
              <a:t>        * Implications for the string theoretic QCD </a:t>
            </a:r>
            <a:r>
              <a:rPr lang="en-US" altLang="ko-KR" sz="2000" dirty="0" err="1" smtClean="0"/>
              <a:t>axions</a:t>
            </a:r>
            <a:r>
              <a:rPr lang="en-US" altLang="ko-KR" sz="2000" dirty="0" smtClean="0"/>
              <a:t>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4057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49080"/>
            <a:ext cx="2304256" cy="34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592" y="1830745"/>
            <a:ext cx="5006030" cy="462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타원 1"/>
          <p:cNvSpPr/>
          <p:nvPr/>
        </p:nvSpPr>
        <p:spPr>
          <a:xfrm rot="19532652">
            <a:off x="4038137" y="2782298"/>
            <a:ext cx="794448" cy="904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9" y="2420888"/>
            <a:ext cx="2486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화살표 연결선 6"/>
          <p:cNvCxnSpPr/>
          <p:nvPr/>
        </p:nvCxnSpPr>
        <p:spPr>
          <a:xfrm>
            <a:off x="2625536" y="2852936"/>
            <a:ext cx="1298392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61" y="2817118"/>
            <a:ext cx="1019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내용 개체 틀 11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 smtClean="0"/>
              <a:t>  </a:t>
            </a:r>
            <a:r>
              <a:rPr lang="en-US" altLang="ko-KR" sz="2000" b="1" dirty="0" smtClean="0"/>
              <a:t>Most plausible range of f</a:t>
            </a:r>
            <a:r>
              <a:rPr lang="en-US" altLang="ko-KR" sz="2000" b="1" baseline="-25000" dirty="0" smtClean="0"/>
              <a:t>a</a:t>
            </a:r>
            <a:r>
              <a:rPr lang="en-US" altLang="ko-KR" sz="2000" b="1" dirty="0" smtClean="0"/>
              <a:t>(t</a:t>
            </a:r>
            <a:r>
              <a:rPr lang="en-US" altLang="ko-KR" sz="2000" b="1" baseline="-25000" dirty="0" smtClean="0"/>
              <a:t>0</a:t>
            </a:r>
            <a:r>
              <a:rPr lang="en-US" altLang="ko-KR" sz="2000" b="1" dirty="0" smtClean="0"/>
              <a:t>) and </a:t>
            </a:r>
            <a:r>
              <a:rPr lang="el-GR" altLang="ko-KR" sz="2000" b="1" dirty="0" smtClean="0"/>
              <a:t>Ω</a:t>
            </a:r>
            <a:r>
              <a:rPr lang="en-US" altLang="ko-KR" sz="2000" b="1" baseline="-25000" dirty="0" smtClean="0"/>
              <a:t>a</a:t>
            </a:r>
            <a:r>
              <a:rPr lang="en-US" altLang="ko-KR" sz="2000" b="1" dirty="0" smtClean="0"/>
              <a:t> in view of our results: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86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5008" y="432048"/>
            <a:ext cx="8928992" cy="710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</a:p>
          <a:p>
            <a:pPr marL="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en-US" altLang="ko-KR" sz="2400" b="1" dirty="0" smtClean="0"/>
              <a:t>Conclusion</a:t>
            </a:r>
          </a:p>
          <a:p>
            <a:pPr marL="0" indent="0">
              <a:buNone/>
            </a:pPr>
            <a:endParaRPr lang="en-US" altLang="ko-KR" sz="1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 smtClean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/>
              <a:t>* </a:t>
            </a:r>
            <a:r>
              <a:rPr lang="en-US" altLang="ko-KR" sz="1800" dirty="0" err="1" smtClean="0"/>
              <a:t>Compactified</a:t>
            </a:r>
            <a:r>
              <a:rPr lang="en-US" altLang="ko-KR" sz="1800" dirty="0" smtClean="0"/>
              <a:t> string models involving an anomalous U(1) gauge symmetry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appears to be the best theoretical setup for the QCD </a:t>
            </a:r>
            <a:r>
              <a:rPr lang="en-US" altLang="ko-KR" sz="1800" dirty="0" err="1" smtClean="0"/>
              <a:t>axion</a:t>
            </a:r>
            <a:r>
              <a:rPr lang="en-US" altLang="ko-KR" sz="1800" dirty="0" smtClean="0"/>
              <a:t>:</a:t>
            </a:r>
          </a:p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dirty="0" smtClean="0">
                <a:solidFill>
                  <a:srgbClr val="0000FF"/>
                </a:solidFill>
              </a:rPr>
              <a:t>Explains the origin of the PQ symmetry well protected from quantum gravity,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   while giving an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axion</a:t>
            </a: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scale well below the GUT scale.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* PLANCK and BICEP2 results require that either the PQ symmetry is restored,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or broken at much higher scale, during the inflation epoch.</a:t>
            </a:r>
          </a:p>
          <a:p>
            <a:pPr marL="0" indent="0">
              <a:buNone/>
            </a:pPr>
            <a:r>
              <a:rPr lang="en-US" altLang="ko-KR" sz="800" dirty="0"/>
              <a:t> </a:t>
            </a: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dirty="0">
                <a:solidFill>
                  <a:srgbClr val="0000FF"/>
                </a:solidFill>
              </a:rPr>
              <a:t>S</a:t>
            </a:r>
            <a:r>
              <a:rPr lang="en-US" altLang="ko-KR" sz="1800" dirty="0" smtClean="0">
                <a:solidFill>
                  <a:srgbClr val="0000FF"/>
                </a:solidFill>
              </a:rPr>
              <a:t>uggests that the PQ symmetry is spontaneously broken </a:t>
            </a:r>
            <a:r>
              <a:rPr lang="en-US" altLang="ko-KR" sz="1800" dirty="0" smtClean="0">
                <a:solidFill>
                  <a:srgbClr val="0000FF"/>
                </a:solidFill>
              </a:rPr>
              <a:t>due to </a:t>
            </a:r>
            <a:r>
              <a:rPr lang="en-US" altLang="ko-KR" sz="1800" dirty="0" smtClean="0">
                <a:solidFill>
                  <a:srgbClr val="0000FF"/>
                </a:solidFill>
              </a:rPr>
              <a:t>SUSY-breaking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  </a:t>
            </a:r>
            <a:r>
              <a:rPr lang="en-US" altLang="ko-KR" sz="1800" dirty="0" smtClean="0">
                <a:solidFill>
                  <a:srgbClr val="0000FF"/>
                </a:solidFill>
              </a:rPr>
              <a:t> effects</a:t>
            </a:r>
            <a:r>
              <a:rPr lang="en-US" altLang="ko-KR" sz="1800" dirty="0" smtClean="0">
                <a:solidFill>
                  <a:srgbClr val="0000FF"/>
                </a:solidFill>
              </a:rPr>
              <a:t>, leading to an interesting connection between the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axion</a:t>
            </a:r>
            <a:r>
              <a:rPr lang="en-US" altLang="ko-KR" sz="1800" dirty="0" smtClean="0">
                <a:solidFill>
                  <a:srgbClr val="0000FF"/>
                </a:solidFill>
              </a:rPr>
              <a:t> scale and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</a:rPr>
              <a:t>   the SUSY breaking </a:t>
            </a:r>
            <a:r>
              <a:rPr lang="en-US" altLang="ko-KR" sz="1800" dirty="0" smtClean="0">
                <a:solidFill>
                  <a:srgbClr val="0000FF"/>
                </a:solidFill>
              </a:rPr>
              <a:t>scalar mass</a:t>
            </a:r>
            <a:r>
              <a:rPr lang="en-US" altLang="ko-KR" sz="1800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00FF"/>
                </a:solidFill>
              </a:rPr>
              <a:t>  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endParaRPr lang="en-US" altLang="ko-KR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170140"/>
            <a:ext cx="3943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1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720" y="1885848"/>
            <a:ext cx="4800784" cy="443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타원 1"/>
          <p:cNvSpPr/>
          <p:nvPr/>
        </p:nvSpPr>
        <p:spPr>
          <a:xfrm rot="19532652">
            <a:off x="5194354" y="2826341"/>
            <a:ext cx="717101" cy="832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내용 개체 틀 11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* </a:t>
            </a:r>
            <a:r>
              <a:rPr lang="en-US" altLang="ko-KR" sz="1800" dirty="0" smtClean="0"/>
              <a:t>More </a:t>
            </a:r>
            <a:r>
              <a:rPr lang="en-US" altLang="ko-KR" sz="1800" dirty="0"/>
              <a:t>careful analysis of the dynamics of the model implies that the PQ  </a:t>
            </a:r>
          </a:p>
          <a:p>
            <a:pPr marL="0" indent="0">
              <a:buNone/>
            </a:pPr>
            <a:r>
              <a:rPr lang="en-US" altLang="ko-KR" sz="1800" dirty="0"/>
              <a:t>    symmetry is spontaneously broken during inflation for generic model </a:t>
            </a:r>
          </a:p>
          <a:p>
            <a:pPr marL="0" indent="0">
              <a:buNone/>
            </a:pPr>
            <a:r>
              <a:rPr lang="en-US" altLang="ko-KR" sz="1800" dirty="0"/>
              <a:t>    parameters, and </a:t>
            </a:r>
            <a:r>
              <a:rPr lang="en-US" altLang="ko-KR" sz="1800" dirty="0" smtClean="0">
                <a:solidFill>
                  <a:srgbClr val="0000FF"/>
                </a:solidFill>
              </a:rPr>
              <a:t>the QCD </a:t>
            </a:r>
            <a:r>
              <a:rPr lang="en-US" altLang="ko-KR" sz="1800" dirty="0" err="1" smtClean="0">
                <a:solidFill>
                  <a:srgbClr val="0000FF"/>
                </a:solidFill>
              </a:rPr>
              <a:t>axions</a:t>
            </a:r>
            <a:r>
              <a:rPr lang="en-US" altLang="ko-KR" sz="1800" dirty="0" smtClean="0">
                <a:solidFill>
                  <a:srgbClr val="0000FF"/>
                </a:solidFill>
              </a:rPr>
              <a:t> might be here. 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  </a:t>
            </a:r>
            <a:r>
              <a:rPr lang="en-US" altLang="ko-KR" sz="18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Axion</a:t>
            </a:r>
            <a:r>
              <a:rPr lang="en-US" altLang="ko-K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scale SUSY (n=0):</a:t>
            </a:r>
          </a:p>
          <a:p>
            <a:pPr marL="0" indent="0">
              <a:buNone/>
            </a:pPr>
            <a:endParaRPr lang="en-US" altLang="ko-KR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ko-KR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 or </a:t>
            </a:r>
            <a:r>
              <a:rPr lang="en-US" altLang="ko-K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Low scale SUSY (n=1)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: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5481101" y="1700808"/>
            <a:ext cx="99011" cy="108012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2" y="2433836"/>
            <a:ext cx="3943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1" y="3499098"/>
            <a:ext cx="31908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84" y="4504159"/>
            <a:ext cx="3581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8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620688"/>
                <a:ext cx="8784976" cy="70567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/>
                  <a:t> 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  </a:t>
                </a:r>
                <a:r>
                  <a:rPr lang="en-US" altLang="ko-KR" sz="2400" b="1" dirty="0" smtClean="0">
                    <a:latin typeface="+mn-ea"/>
                  </a:rPr>
                  <a:t>Strong CP problem</a:t>
                </a:r>
                <a:endParaRPr lang="en-US" altLang="ko-KR" sz="2400" b="1" dirty="0" smtClean="0"/>
              </a:p>
              <a:p>
                <a:pPr marL="0" indent="0">
                  <a:buNone/>
                </a:pPr>
                <a:r>
                  <a:rPr lang="en-US" altLang="ko-KR" sz="2000" dirty="0"/>
                  <a:t> </a:t>
                </a:r>
                <a:r>
                  <a:rPr lang="en-US" altLang="ko-KR" sz="2000" dirty="0" smtClean="0"/>
                  <a:t>       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ko-KR" sz="2000" dirty="0" smtClean="0">
                    <a:solidFill>
                      <a:srgbClr val="0000FF"/>
                    </a:solidFill>
                  </a:rPr>
                  <a:t>     CP violating couplings in the Standard Model of particle physics: 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altLang="ko-KR" sz="2000" dirty="0" smtClean="0"/>
                  <a:t>            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ym typeface="Wingdings" panose="05000000000000000000" pitchFamily="2" charset="2"/>
                  </a:rPr>
                  <a:t> </a:t>
                </a:r>
                <a:r>
                  <a:rPr lang="en-US" altLang="ko-KR" sz="2000" dirty="0" smtClean="0">
                    <a:sym typeface="Wingdings" panose="05000000000000000000" pitchFamily="2" charset="2"/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en-US" altLang="ko-KR" sz="2000" dirty="0">
                    <a:sym typeface="Wingdings" panose="05000000000000000000" pitchFamily="2" charset="2"/>
                  </a:rPr>
                  <a:t> </a:t>
                </a:r>
                <a:r>
                  <a:rPr lang="en-US" altLang="ko-KR" sz="2000" dirty="0" smtClean="0">
                    <a:sym typeface="Wingdings" panose="05000000000000000000" pitchFamily="2" charset="2"/>
                  </a:rPr>
                  <a:t>        </a:t>
                </a:r>
                <a:r>
                  <a:rPr lang="en-US" altLang="ko-KR" sz="2000" dirty="0" smtClean="0">
                    <a:solidFill>
                      <a:srgbClr val="0000FF"/>
                    </a:solidFill>
                  </a:rPr>
                  <a:t>Neutron EDM:                           </a:t>
                </a:r>
                <a14:m>
                  <m:oMath xmlns:m="http://schemas.openxmlformats.org/officeDocument/2006/math">
                    <m:r>
                      <a:rPr lang="en-US" altLang="ko-KR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r>
                  <a:rPr lang="en-US" altLang="ko-KR" sz="2000" dirty="0" smtClean="0">
                    <a:solidFill>
                      <a:srgbClr val="0000FF"/>
                    </a:solidFill>
                  </a:rPr>
                  <a:t>  </a:t>
                </a:r>
                <a:endParaRPr lang="en-US" altLang="ko-KR" sz="200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altLang="ko-KR" sz="1800" dirty="0">
                    <a:sym typeface="Wingdings" panose="05000000000000000000" pitchFamily="2" charset="2"/>
                  </a:rPr>
                  <a:t> </a:t>
                </a:r>
                <a:r>
                  <a:rPr lang="en-US" altLang="ko-KR" sz="1800" dirty="0" smtClean="0">
                    <a:sym typeface="Wingdings" panose="05000000000000000000" pitchFamily="2" charset="2"/>
                  </a:rPr>
                  <a:t>     </a:t>
                </a:r>
                <a:r>
                  <a:rPr lang="en-US" altLang="ko-KR" sz="2000" dirty="0" smtClean="0">
                    <a:sym typeface="Wingdings" panose="05000000000000000000" pitchFamily="2" charset="2"/>
                  </a:rPr>
                  <a:t></a:t>
                </a:r>
                <a:r>
                  <a:rPr lang="en-US" altLang="ko-KR" sz="1800" dirty="0" smtClean="0">
                    <a:sym typeface="Wingdings" panose="05000000000000000000" pitchFamily="2" charset="2"/>
                  </a:rPr>
                  <a:t>   </a:t>
                </a:r>
                <a:r>
                  <a:rPr lang="en-US" altLang="ko-KR" sz="2400" baseline="30000" dirty="0" smtClean="0"/>
                  <a:t> </a:t>
                </a:r>
                <a:endParaRPr lang="en-US" altLang="ko-KR" sz="1800" dirty="0" smtClean="0">
                  <a:sym typeface="Wingdings" panose="05000000000000000000" pitchFamily="2" charset="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8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    </a:t>
                </a:r>
                <a:br>
                  <a:rPr lang="en-US" altLang="ko-KR" sz="1800" dirty="0" smtClean="0">
                    <a:solidFill>
                      <a:srgbClr val="0000FF"/>
                    </a:solidFill>
                  </a:rPr>
                </a:b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      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Why  |</a:t>
                </a:r>
                <a:r>
                  <a:rPr lang="el-GR" altLang="ko-KR" sz="2000" b="1" dirty="0" smtClean="0">
                    <a:solidFill>
                      <a:srgbClr val="FF0000"/>
                    </a:solidFill>
                  </a:rPr>
                  <a:t>θ</a:t>
                </a:r>
                <a:r>
                  <a:rPr lang="en-US" altLang="ko-KR" sz="2000" b="1" baseline="-25000" dirty="0" smtClean="0">
                    <a:solidFill>
                      <a:srgbClr val="FF0000"/>
                    </a:solidFill>
                  </a:rPr>
                  <a:t>QCD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altLang="ko-KR" sz="2000" b="1" dirty="0" err="1">
                    <a:solidFill>
                      <a:srgbClr val="FF0000"/>
                    </a:solidFill>
                  </a:rPr>
                  <a:t>Arg</a:t>
                </a:r>
                <a:r>
                  <a:rPr lang="en-US" altLang="ko-KR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sz="2000" b="1" dirty="0" err="1" smtClean="0">
                    <a:solidFill>
                      <a:srgbClr val="FF0000"/>
                    </a:solidFill>
                  </a:rPr>
                  <a:t>Det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altLang="ko-KR" sz="2000" b="1" dirty="0" err="1" smtClean="0">
                    <a:solidFill>
                      <a:srgbClr val="FF0000"/>
                    </a:solidFill>
                  </a:rPr>
                  <a:t>y</a:t>
                </a:r>
                <a:r>
                  <a:rPr lang="en-US" altLang="ko-KR" sz="2000" b="1" baseline="-25000" dirty="0" err="1" smtClean="0">
                    <a:solidFill>
                      <a:srgbClr val="FF0000"/>
                    </a:solidFill>
                  </a:rPr>
                  <a:t>q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)| </a:t>
                </a:r>
                <a:r>
                  <a:rPr lang="en-US" altLang="ko-KR" sz="2000" b="1" dirty="0">
                    <a:solidFill>
                      <a:srgbClr val="FF0000"/>
                    </a:solidFill>
                  </a:rPr>
                  <a:t>&lt; 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US" altLang="ko-KR" sz="2000" b="1" baseline="30000" dirty="0" smtClean="0">
                    <a:solidFill>
                      <a:srgbClr val="FF0000"/>
                    </a:solidFill>
                  </a:rPr>
                  <a:t>-10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, while </a:t>
                </a:r>
                <a:r>
                  <a:rPr lang="el-GR" altLang="ko-KR" sz="2000" b="1" dirty="0" smtClean="0">
                    <a:solidFill>
                      <a:srgbClr val="FF0000"/>
                    </a:solidFill>
                  </a:rPr>
                  <a:t>δ</a:t>
                </a:r>
                <a:r>
                  <a:rPr lang="en-US" altLang="ko-KR" sz="2000" b="1" baseline="-25000" dirty="0">
                    <a:solidFill>
                      <a:srgbClr val="FF0000"/>
                    </a:solidFill>
                  </a:rPr>
                  <a:t>KM</a:t>
                </a:r>
                <a:r>
                  <a:rPr lang="en-US" altLang="ko-KR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~ </a:t>
                </a:r>
                <a:r>
                  <a:rPr lang="en-US" altLang="ko-KR" sz="2000" b="1" dirty="0" err="1">
                    <a:solidFill>
                      <a:srgbClr val="FF0000"/>
                    </a:solidFill>
                  </a:rPr>
                  <a:t>Arg</a:t>
                </a:r>
                <a:r>
                  <a:rPr lang="en-US" altLang="ko-KR" sz="2000" b="1" dirty="0">
                    <a:solidFill>
                      <a:srgbClr val="FF0000"/>
                    </a:solidFill>
                  </a:rPr>
                  <a:t> (</a:t>
                </a:r>
                <a:r>
                  <a:rPr lang="en-US" altLang="ko-KR" sz="2000" b="1" dirty="0" err="1" smtClean="0">
                    <a:solidFill>
                      <a:srgbClr val="FF0000"/>
                    </a:solidFill>
                  </a:rPr>
                  <a:t>y</a:t>
                </a:r>
                <a:r>
                  <a:rPr lang="en-US" altLang="ko-KR" sz="2000" b="1" baseline="-25000" dirty="0" err="1" smtClean="0">
                    <a:solidFill>
                      <a:srgbClr val="FF0000"/>
                    </a:solidFill>
                  </a:rPr>
                  <a:t>q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altLang="ko-KR" sz="2000" b="1" dirty="0">
                    <a:solidFill>
                      <a:srgbClr val="FF0000"/>
                    </a:solidFill>
                  </a:rPr>
                  <a:t>~ 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1 ?</a:t>
                </a:r>
                <a:endParaRPr lang="en-US" altLang="ko-KR" sz="2000" b="1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800" dirty="0" smtClean="0">
                    <a:sym typeface="Wingdings" panose="05000000000000000000" pitchFamily="2" charset="2"/>
                  </a:rPr>
                  <a:t>       </a:t>
                </a:r>
                <a:r>
                  <a:rPr lang="en-US" altLang="ko-KR" sz="1800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(Unlike the gauge hierarchy problem, </a:t>
                </a:r>
                <a:r>
                  <a:rPr lang="en-US" altLang="ko-KR" sz="1800" dirty="0" err="1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anthrophic</a:t>
                </a:r>
                <a:r>
                  <a:rPr lang="en-US" altLang="ko-KR" sz="1800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argument can not  </a:t>
                </a:r>
              </a:p>
              <a:p>
                <a:pPr marL="0" indent="0">
                  <a:buNone/>
                </a:pPr>
                <a:r>
                  <a:rPr lang="en-US" altLang="ko-KR" sz="1800" dirty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altLang="ko-KR" sz="1800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      explain this puzzle!)</a:t>
                </a:r>
              </a:p>
              <a:p>
                <a:pPr marL="0" indent="0">
                  <a:buNone/>
                </a:pPr>
                <a:r>
                  <a:rPr lang="en-US" altLang="ko-KR" sz="1800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</a:t>
                </a:r>
                <a:endParaRPr lang="en-US" altLang="ko-KR" sz="2400" baseline="30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620688"/>
                <a:ext cx="8784976" cy="70567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195" y="2060848"/>
            <a:ext cx="32099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81" y="2923034"/>
            <a:ext cx="38004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27" y="3633589"/>
            <a:ext cx="2943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632" y="2924944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4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0" y="116632"/>
                <a:ext cx="9144000" cy="8784976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dirty="0" smtClean="0"/>
                  <a:t>     </a:t>
                </a:r>
                <a:r>
                  <a:rPr lang="en-US" altLang="ko-KR" sz="2400" b="1" dirty="0" err="1" smtClean="0"/>
                  <a:t>Axion</a:t>
                </a:r>
                <a:r>
                  <a:rPr lang="en-US" altLang="ko-KR" sz="2400" b="1" dirty="0" smtClean="0"/>
                  <a:t> </a:t>
                </a:r>
                <a:r>
                  <a:rPr lang="en-US" altLang="ko-KR" sz="2400" b="1" dirty="0"/>
                  <a:t>s</a:t>
                </a:r>
                <a:r>
                  <a:rPr lang="en-US" altLang="ko-KR" sz="2400" b="1" dirty="0" smtClean="0"/>
                  <a:t>olution to the strong CP problem</a:t>
                </a:r>
                <a:endParaRPr lang="en-US" altLang="ko-KR" sz="2400" b="1" baseline="30000" dirty="0" smtClean="0"/>
              </a:p>
              <a:p>
                <a:pPr marL="0" indent="0">
                  <a:buNone/>
                </a:pPr>
                <a:r>
                  <a:rPr lang="en-US" altLang="ko-KR" sz="2400" dirty="0" smtClean="0">
                    <a:solidFill>
                      <a:srgbClr val="0000FF"/>
                    </a:solidFill>
                  </a:rPr>
                  <a:t>      </a:t>
                </a:r>
                <a:r>
                  <a:rPr lang="en-US" altLang="ko-KR" sz="1800" dirty="0" smtClean="0"/>
                  <a:t>Introduce a spontaneously broken </a:t>
                </a:r>
                <a:r>
                  <a:rPr lang="en-US" altLang="ko-KR" sz="1800" u="sng" dirty="0" smtClean="0"/>
                  <a:t>anomalous global U(1) symmetry</a:t>
                </a:r>
                <a:endParaRPr lang="en-US" altLang="ko-KR" sz="1800" dirty="0" smtClean="0"/>
              </a:p>
              <a:p>
                <a:pPr marL="0" indent="0">
                  <a:buNone/>
                </a:pPr>
                <a:r>
                  <a:rPr lang="en-US" altLang="ko-KR" sz="1800" dirty="0"/>
                  <a:t> </a:t>
                </a:r>
                <a:r>
                  <a:rPr lang="en-US" altLang="ko-KR" sz="1800" dirty="0" smtClean="0"/>
                  <a:t>       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ko-KR" sz="1800" dirty="0" err="1" smtClean="0">
                    <a:solidFill>
                      <a:srgbClr val="0000FF"/>
                    </a:solidFill>
                  </a:rPr>
                  <a:t>Peccei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-Quinn symmetry), </a:t>
                </a:r>
                <a:r>
                  <a:rPr lang="en-US" altLang="ko-KR" sz="1800" dirty="0" smtClean="0"/>
                  <a:t>which makes </a:t>
                </a:r>
                <a:r>
                  <a:rPr lang="el-GR" altLang="ko-KR" sz="1800" dirty="0" smtClean="0"/>
                  <a:t>θ</a:t>
                </a:r>
                <a:r>
                  <a:rPr lang="en-US" altLang="ko-KR" sz="1800" baseline="-25000" dirty="0" smtClean="0"/>
                  <a:t>QCD</a:t>
                </a:r>
                <a:r>
                  <a:rPr lang="en-US" altLang="ko-KR" sz="1800" dirty="0" smtClean="0"/>
                  <a:t> a dynamical field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“</a:t>
                </a:r>
                <a:r>
                  <a:rPr lang="en-US" altLang="ko-KR" sz="1800" dirty="0" err="1" smtClean="0">
                    <a:solidFill>
                      <a:srgbClr val="FF0000"/>
                    </a:solidFill>
                  </a:rPr>
                  <a:t>axion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” </a:t>
                </a:r>
              </a:p>
              <a:p>
                <a:pPr marL="0" indent="0">
                  <a:buNone/>
                </a:pPr>
                <a:r>
                  <a:rPr lang="en-US" altLang="ko-KR" sz="1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en-US" altLang="ko-KR" sz="1800" dirty="0" smtClean="0"/>
                  <a:t>= Goldstone boson </a:t>
                </a:r>
                <a:r>
                  <a:rPr lang="en-US" altLang="ko-KR" sz="1800" dirty="0"/>
                  <a:t>of </a:t>
                </a:r>
                <a:r>
                  <a:rPr lang="en-US" altLang="ko-KR" sz="1800" dirty="0" smtClean="0"/>
                  <a:t>the spontaneously </a:t>
                </a:r>
                <a:r>
                  <a:rPr lang="en-US" altLang="ko-KR" sz="1800" dirty="0"/>
                  <a:t>broken </a:t>
                </a:r>
                <a:r>
                  <a:rPr lang="en-US" altLang="ko-KR" sz="1800" dirty="0" smtClean="0"/>
                  <a:t>U(1)</a:t>
                </a:r>
                <a:r>
                  <a:rPr lang="en-US" altLang="ko-KR" sz="1800" b="1" baseline="-25000" dirty="0" smtClean="0"/>
                  <a:t>PQ</a:t>
                </a:r>
                <a:endParaRPr lang="en-US" altLang="ko-KR" sz="1800" b="1" baseline="-25000" dirty="0"/>
              </a:p>
              <a:p>
                <a:pPr marL="0" indent="0">
                  <a:buNone/>
                </a:pP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altLang="ko-KR" sz="1800" dirty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altLang="ko-KR" sz="1800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                                                  </a:t>
                </a:r>
                <a:endParaRPr lang="en-US" altLang="ko-KR" sz="180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altLang="ko-KR" sz="18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        </a:t>
                </a:r>
                <a:r>
                  <a:rPr lang="en-US" altLang="ko-KR" sz="20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ko-KR" sz="18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ko-KR" sz="2000" b="1" dirty="0" smtClean="0">
                    <a:solidFill>
                      <a:srgbClr val="0000FF"/>
                    </a:solidFill>
                  </a:rPr>
                  <a:t>f</a:t>
                </a:r>
                <a:r>
                  <a:rPr lang="en-US" altLang="ko-KR" sz="2000" b="1" baseline="-25000" dirty="0">
                    <a:solidFill>
                      <a:srgbClr val="0000FF"/>
                    </a:solidFill>
                  </a:rPr>
                  <a:t>a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=  </a:t>
                </a:r>
                <a:r>
                  <a:rPr lang="en-US" altLang="ko-KR" sz="1800" dirty="0" err="1" smtClean="0">
                    <a:solidFill>
                      <a:srgbClr val="0000FF"/>
                    </a:solidFill>
                  </a:rPr>
                  <a:t>Axion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 scale = </a:t>
                </a:r>
                <a:r>
                  <a:rPr lang="en-US" altLang="ko-KR" sz="1800" dirty="0">
                    <a:solidFill>
                      <a:srgbClr val="0000FF"/>
                    </a:solidFill>
                  </a:rPr>
                  <a:t>S</a:t>
                </a:r>
                <a:r>
                  <a:rPr lang="en-US" altLang="ko-KR" sz="1800" dirty="0" smtClean="0">
                    <a:solidFill>
                      <a:srgbClr val="0000FF"/>
                    </a:solidFill>
                  </a:rPr>
                  <a:t>cale of the spontaneous breaking of U(1)</a:t>
                </a:r>
                <a:r>
                  <a:rPr lang="en-US" altLang="ko-KR" sz="1800" baseline="-25000" dirty="0" smtClean="0">
                    <a:solidFill>
                      <a:srgbClr val="0000FF"/>
                    </a:solidFill>
                  </a:rPr>
                  <a:t>PQ</a:t>
                </a:r>
                <a:r>
                  <a:rPr lang="en-US" altLang="ko-KR" sz="1800" b="1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ko-KR" sz="2000" dirty="0" smtClean="0">
                    <a:solidFill>
                      <a:srgbClr val="0000FF"/>
                    </a:solidFill>
                  </a:rPr>
                  <a:t>)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altLang="ko-KR" sz="1800" dirty="0" smtClean="0"/>
                  <a:t>       </a:t>
                </a:r>
                <a:r>
                  <a:rPr lang="en-US" altLang="ko-KR" sz="1800" dirty="0" smtClean="0">
                    <a:sym typeface="Wingdings" panose="05000000000000000000" pitchFamily="2" charset="2"/>
                  </a:rPr>
                  <a:t>  </a:t>
                </a:r>
                <a:r>
                  <a:rPr lang="en-US" altLang="ko-KR" sz="1800" dirty="0" smtClean="0"/>
                  <a:t>Low energy QCD dynamics develops an </a:t>
                </a:r>
                <a:r>
                  <a:rPr lang="en-US" altLang="ko-KR" sz="1800" dirty="0" err="1" smtClean="0"/>
                  <a:t>axion</a:t>
                </a:r>
                <a:r>
                  <a:rPr lang="en-US" altLang="ko-KR" sz="1800" dirty="0" smtClean="0"/>
                  <a:t> potential minimized </a:t>
                </a:r>
              </a:p>
              <a:p>
                <a:pPr marL="0" indent="0">
                  <a:buNone/>
                </a:pPr>
                <a:r>
                  <a:rPr lang="en-US" altLang="ko-KR" sz="1800" dirty="0"/>
                  <a:t> </a:t>
                </a:r>
                <a:r>
                  <a:rPr lang="en-US" altLang="ko-KR" sz="1800" dirty="0" smtClean="0"/>
                  <a:t>           at &lt;a &gt; = 0: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ko-KR" sz="2000" dirty="0"/>
              </a:p>
              <a:p>
                <a:pPr marL="0" indent="0">
                  <a:buNone/>
                </a:pPr>
                <a:r>
                  <a:rPr lang="en-US" altLang="ko-KR" sz="2000" dirty="0" smtClean="0"/>
                  <a:t>                                                    </a:t>
                </a:r>
                <a:endParaRPr lang="en-US" altLang="ko-KR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ko-KR" sz="2000" dirty="0"/>
                  <a:t> </a:t>
                </a:r>
                <a:r>
                  <a:rPr lang="en-US" altLang="ko-KR" sz="2000" dirty="0" smtClean="0"/>
                  <a:t>                                                   </a:t>
                </a:r>
                <a:endParaRPr lang="en-US" altLang="ko-KR" sz="2000" dirty="0"/>
              </a:p>
              <a:p>
                <a:pPr marL="0" indent="0">
                  <a:buNone/>
                </a:pPr>
                <a:r>
                  <a:rPr lang="en-US" altLang="ko-KR" sz="2000" dirty="0" smtClean="0"/>
                  <a:t>                                                                 a/</a:t>
                </a:r>
                <a:r>
                  <a:rPr lang="en-US" altLang="ko-KR" sz="2000" dirty="0" err="1" smtClean="0"/>
                  <a:t>f</a:t>
                </a:r>
                <a:r>
                  <a:rPr lang="en-US" altLang="ko-KR" sz="2000" baseline="-25000" dirty="0" err="1"/>
                  <a:t>a</a:t>
                </a:r>
                <a:endParaRPr lang="en-US" altLang="ko-KR" sz="2000" baseline="-25000" dirty="0" smtClean="0"/>
              </a:p>
              <a:p>
                <a:pPr marL="0" indent="0">
                  <a:lnSpc>
                    <a:spcPct val="250000"/>
                  </a:lnSpc>
                  <a:buNone/>
                </a:pPr>
                <a:r>
                  <a:rPr lang="en-US" altLang="ko-KR" sz="2000" dirty="0"/>
                  <a:t> </a:t>
                </a:r>
                <a:r>
                  <a:rPr lang="en-US" altLang="ko-KR" sz="2000" dirty="0" smtClean="0"/>
                  <a:t>     </a:t>
                </a:r>
                <a:r>
                  <a:rPr lang="en-US" altLang="ko-KR" sz="1800" dirty="0">
                    <a:sym typeface="Wingdings" panose="05000000000000000000" pitchFamily="2" charset="2"/>
                  </a:rPr>
                  <a:t> </a:t>
                </a:r>
                <a:r>
                  <a:rPr lang="en-US" altLang="ko-KR" sz="1800" dirty="0" smtClean="0">
                    <a:sym typeface="Wingdings" panose="05000000000000000000" pitchFamily="2" charset="2"/>
                  </a:rPr>
                  <a:t>     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  <a:latin typeface="+mn-ea"/>
                  </a:rPr>
                  <a:t>Dynamical </a:t>
                </a:r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relaxation of </a:t>
                </a:r>
                <a:r>
                  <a:rPr lang="el-GR" altLang="ko-KR" sz="2000" b="1" dirty="0">
                    <a:solidFill>
                      <a:srgbClr val="FF0000"/>
                    </a:solidFill>
                    <a:latin typeface="+mn-ea"/>
                  </a:rPr>
                  <a:t>θ</a:t>
                </a:r>
                <a:r>
                  <a:rPr lang="en-US" altLang="ko-KR" sz="2000" b="1" baseline="-25000" dirty="0">
                    <a:solidFill>
                      <a:srgbClr val="FF0000"/>
                    </a:solidFill>
                    <a:latin typeface="+mn-ea"/>
                  </a:rPr>
                  <a:t>QCD</a:t>
                </a:r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+ </a:t>
                </a:r>
                <a:r>
                  <a:rPr lang="en-US" altLang="ko-KR" sz="2000" b="1" dirty="0" err="1">
                    <a:solidFill>
                      <a:srgbClr val="FF0000"/>
                    </a:solidFill>
                    <a:latin typeface="+mn-ea"/>
                  </a:rPr>
                  <a:t>Arg</a:t>
                </a:r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ko-KR" sz="2000" b="1" dirty="0" err="1">
                    <a:solidFill>
                      <a:srgbClr val="FF0000"/>
                    </a:solidFill>
                    <a:latin typeface="+mn-ea"/>
                  </a:rPr>
                  <a:t>Det</a:t>
                </a:r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(</a:t>
                </a:r>
                <a:r>
                  <a:rPr lang="en-US" altLang="ko-KR" sz="2000" b="1" dirty="0" err="1">
                    <a:solidFill>
                      <a:srgbClr val="FF0000"/>
                    </a:solidFill>
                    <a:latin typeface="+mn-ea"/>
                  </a:rPr>
                  <a:t>y</a:t>
                </a:r>
                <a:r>
                  <a:rPr lang="en-US" altLang="ko-KR" sz="2000" b="1" baseline="-25000" dirty="0" err="1">
                    <a:solidFill>
                      <a:srgbClr val="FF0000"/>
                    </a:solidFill>
                    <a:latin typeface="+mn-ea"/>
                  </a:rPr>
                  <a:t>q</a:t>
                </a:r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000" b="1" i="1">
                        <a:solidFill>
                          <a:srgbClr val="FF0000"/>
                        </a:solidFill>
                        <a:latin typeface="Cambria Math"/>
                      </a:rPr>
                      <m:t>&lt; </m:t>
                    </m:r>
                  </m:oMath>
                </a14:m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a </a:t>
                </a:r>
                <a14:m>
                  <m:oMath xmlns:m="http://schemas.openxmlformats.org/officeDocument/2006/math">
                    <m:r>
                      <a:rPr lang="en-US" altLang="ko-KR" sz="2000" b="1" i="1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</m:oMath>
                </a14:m>
                <a:r>
                  <a:rPr lang="en-US" altLang="ko-KR" sz="2000" b="1" dirty="0">
                    <a:solidFill>
                      <a:srgbClr val="FF0000"/>
                    </a:solidFill>
                    <a:latin typeface="+mn-ea"/>
                  </a:rPr>
                  <a:t> / f</a:t>
                </a:r>
                <a:r>
                  <a:rPr lang="en-US" altLang="ko-KR" sz="2000" b="1" baseline="-25000" dirty="0">
                    <a:solidFill>
                      <a:srgbClr val="FF0000"/>
                    </a:solidFill>
                    <a:latin typeface="+mn-ea"/>
                  </a:rPr>
                  <a:t>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ko-KR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2000" dirty="0"/>
                  <a:t> </a:t>
                </a:r>
                <a:r>
                  <a:rPr lang="en-US" altLang="ko-KR" sz="2000" dirty="0" smtClean="0"/>
                  <a:t>           </a:t>
                </a:r>
                <a:endParaRPr lang="en-US" altLang="ko-KR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6632"/>
                <a:ext cx="9144000" cy="878497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37112"/>
            <a:ext cx="3024336" cy="126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>
            <a:off x="2123728" y="5661248"/>
            <a:ext cx="3528392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2123728" y="4365104"/>
            <a:ext cx="0" cy="129614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02" y="5733256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57531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9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332656"/>
            <a:ext cx="9073008" cy="6569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    </a:t>
            </a:r>
            <a:r>
              <a:rPr lang="en-US" altLang="ko-KR" sz="2000" dirty="0" smtClean="0"/>
              <a:t>Most of the physical properties of </a:t>
            </a:r>
            <a:r>
              <a:rPr lang="en-US" altLang="ko-KR" sz="2000" dirty="0" err="1" smtClean="0"/>
              <a:t>axion</a:t>
            </a:r>
            <a:r>
              <a:rPr lang="en-US" altLang="ko-KR" sz="2000" dirty="0" smtClean="0"/>
              <a:t> is determined by </a:t>
            </a:r>
            <a:r>
              <a:rPr lang="en-US" altLang="ko-KR" sz="2400" b="1" dirty="0" err="1" smtClean="0"/>
              <a:t>f</a:t>
            </a:r>
            <a:r>
              <a:rPr lang="en-US" altLang="ko-KR" sz="2400" b="1" baseline="-25000" dirty="0" err="1" smtClean="0"/>
              <a:t>a</a:t>
            </a:r>
            <a:r>
              <a:rPr lang="en-US" altLang="ko-KR" sz="2400" b="1" dirty="0" smtClean="0"/>
              <a:t>:</a:t>
            </a:r>
            <a:endParaRPr lang="en-US" altLang="ko-KR" sz="2400" b="1" baseline="-25000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       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mass: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18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    </a:t>
            </a:r>
            <a:r>
              <a:rPr lang="en-US" altLang="ko-KR" sz="18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-photon coupling:  </a:t>
            </a:r>
          </a:p>
          <a:p>
            <a:pPr marL="0" indent="0">
              <a:buNone/>
            </a:pPr>
            <a:endParaRPr lang="en-US" altLang="ko-KR" sz="2000" b="1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Questions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about the QCD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axion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endParaRPr lang="en-US" altLang="ko-KR" sz="14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* What is the origin </a:t>
            </a:r>
            <a:r>
              <a:rPr lang="en-US" altLang="ko-KR" sz="2000" b="1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of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the global</a:t>
            </a:r>
            <a:r>
              <a:rPr lang="ko-KR" altLang="en-US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U(1)</a:t>
            </a:r>
            <a:r>
              <a:rPr lang="en-US" altLang="ko-KR" sz="2000" b="1" baseline="-250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PQ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which is explicitly broken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dominantly by the QCD anomaly ?</a:t>
            </a:r>
            <a:endParaRPr lang="en-US" altLang="ko-KR" sz="2000" b="1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9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U(1)</a:t>
            </a:r>
            <a:r>
              <a:rPr lang="en-US" altLang="ko-KR" sz="1800" baseline="-25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PQ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should be protected well from quantum gravity effects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which generically do not respect global symmetries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: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rgbClr val="FF9933"/>
              </a:buClr>
              <a:buNone/>
            </a:pP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0" indent="0">
              <a:lnSpc>
                <a:spcPct val="150000"/>
              </a:lnSpc>
              <a:buClr>
                <a:srgbClr val="FF9933"/>
              </a:buClr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</a:p>
          <a:p>
            <a:pPr marL="0" indent="0">
              <a:lnSpc>
                <a:spcPct val="150000"/>
              </a:lnSpc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We need an explanation for the huge suppression of the explicit breakdown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of the PQ symmetry by quantum gravity effects. </a:t>
            </a: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034" y="4869160"/>
            <a:ext cx="46291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08720"/>
            <a:ext cx="30765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17923"/>
            <a:ext cx="32956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5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-99392"/>
            <a:ext cx="9073008" cy="67859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      </a:t>
            </a:r>
            <a:r>
              <a:rPr lang="en-US" altLang="ko-KR" sz="9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   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* What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is the mechanism to generate the </a:t>
            </a:r>
            <a:r>
              <a:rPr lang="en-US" altLang="ko-KR" sz="2000" b="1" dirty="0" err="1">
                <a:solidFill>
                  <a:srgbClr val="0000FF"/>
                </a:solidFill>
                <a:latin typeface="+mn-ea"/>
                <a:sym typeface="Wingdings" pitchFamily="2" charset="2"/>
              </a:rPr>
              <a:t>axion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scale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in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a way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 consistent with the severe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astrophysical and cosmological  </a:t>
            </a:r>
            <a:endParaRPr lang="en-US" altLang="ko-KR" sz="2000" b="1" dirty="0" smtClean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 constraints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  <a:sym typeface="Wingdings" pitchFamily="2" charset="2"/>
              </a:rPr>
              <a:t>?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  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  <a:sym typeface="Wingdings" pitchFamily="2" charset="2"/>
              </a:rPr>
              <a:t>        </a:t>
            </a:r>
            <a:r>
              <a:rPr lang="en-US" altLang="ko-KR" sz="1800" dirty="0" smtClean="0">
                <a:latin typeface="+mn-ea"/>
                <a:sym typeface="Wingdings" pitchFamily="2" charset="2"/>
              </a:rPr>
              <a:t>Star cooling: </a:t>
            </a:r>
          </a:p>
          <a:p>
            <a:pPr marL="0" indent="0">
              <a:lnSpc>
                <a:spcPct val="200000"/>
              </a:lnSpc>
              <a:buClr>
                <a:srgbClr val="FF9933"/>
              </a:buClr>
              <a:buNone/>
            </a:pPr>
            <a:r>
              <a:rPr lang="en-US" altLang="ko-KR" sz="1800" dirty="0" smtClean="0">
                <a:latin typeface="+mn-ea"/>
                <a:sym typeface="Wingdings" pitchFamily="2" charset="2"/>
              </a:rPr>
              <a:t>         Relic </a:t>
            </a:r>
            <a:r>
              <a:rPr lang="en-US" altLang="ko-KR" sz="1800" dirty="0" err="1">
                <a:latin typeface="+mn-ea"/>
                <a:sym typeface="Wingdings" pitchFamily="2" charset="2"/>
              </a:rPr>
              <a:t>axion</a:t>
            </a:r>
            <a:r>
              <a:rPr lang="en-US" altLang="ko-KR" sz="1800" dirty="0">
                <a:latin typeface="+mn-ea"/>
                <a:sym typeface="Wingdings" pitchFamily="2" charset="2"/>
              </a:rPr>
              <a:t> abundance, </a:t>
            </a:r>
            <a:r>
              <a:rPr lang="en-US" altLang="ko-KR" sz="1800" dirty="0" err="1">
                <a:latin typeface="+mn-ea"/>
              </a:rPr>
              <a:t>Axion</a:t>
            </a:r>
            <a:r>
              <a:rPr lang="en-US" altLang="ko-KR" sz="1800" dirty="0">
                <a:latin typeface="+mn-ea"/>
              </a:rPr>
              <a:t> </a:t>
            </a:r>
            <a:r>
              <a:rPr lang="en-US" altLang="ko-KR" sz="1800" dirty="0" err="1">
                <a:latin typeface="+mn-ea"/>
              </a:rPr>
              <a:t>isocurvature</a:t>
            </a:r>
            <a:r>
              <a:rPr lang="en-US" altLang="ko-KR" sz="1800" dirty="0">
                <a:latin typeface="+mn-ea"/>
              </a:rPr>
              <a:t> perturbations, </a:t>
            </a:r>
            <a:r>
              <a:rPr lang="en-US" altLang="ko-KR" sz="1800" dirty="0" smtClean="0">
                <a:latin typeface="+mn-ea"/>
              </a:rPr>
              <a:t>…</a:t>
            </a:r>
          </a:p>
          <a:p>
            <a:pPr marL="0" indent="0">
              <a:lnSpc>
                <a:spcPct val="150000"/>
              </a:lnSpc>
              <a:buClr>
                <a:srgbClr val="FF9933"/>
              </a:buClr>
              <a:buNone/>
            </a:pPr>
            <a:r>
              <a:rPr lang="en-US" altLang="ko-KR" sz="18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latin typeface="+mn-ea"/>
                <a:sym typeface="Wingdings" panose="05000000000000000000" pitchFamily="2" charset="2"/>
              </a:rPr>
              <a:t>                      </a:t>
            </a:r>
            <a:r>
              <a:rPr lang="en-US" altLang="ko-KR" sz="2000" dirty="0" smtClean="0">
                <a:sym typeface="Wingdings" panose="05000000000000000000" pitchFamily="2" charset="2"/>
              </a:rPr>
              <a:t>                                 </a:t>
            </a:r>
            <a:r>
              <a:rPr lang="en-US" altLang="ko-KR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(before BICEP2)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900" dirty="0">
                <a:solidFill>
                  <a:srgbClr val="0000FF"/>
                </a:solidFill>
              </a:rPr>
              <a:t>    </a:t>
            </a:r>
            <a:r>
              <a:rPr lang="en-US" altLang="ko-KR" sz="900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+mn-ea"/>
              </a:rPr>
              <a:t>     </a:t>
            </a:r>
            <a:r>
              <a:rPr lang="en-US" altLang="ko-KR" sz="1800" dirty="0" smtClean="0">
                <a:latin typeface="+mn-ea"/>
              </a:rPr>
              <a:t>Upper </a:t>
            </a:r>
            <a:r>
              <a:rPr lang="en-US" altLang="ko-KR" sz="1800" dirty="0">
                <a:latin typeface="+mn-ea"/>
              </a:rPr>
              <a:t>bound </a:t>
            </a:r>
            <a:r>
              <a:rPr lang="en-US" altLang="ko-KR" sz="1800" dirty="0" smtClean="0">
                <a:latin typeface="+mn-ea"/>
              </a:rPr>
              <a:t>on the </a:t>
            </a:r>
            <a:r>
              <a:rPr lang="en-US" altLang="ko-KR" sz="1800" dirty="0" err="1" smtClean="0">
                <a:latin typeface="+mn-ea"/>
              </a:rPr>
              <a:t>axion</a:t>
            </a:r>
            <a:r>
              <a:rPr lang="en-US" altLang="ko-KR" sz="1800" dirty="0" smtClean="0">
                <a:latin typeface="+mn-ea"/>
              </a:rPr>
              <a:t> scale depends on a variety of cosmological factors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      such 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             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en-US" altLang="ko-KR" sz="1800" dirty="0" err="1" smtClean="0">
                <a:latin typeface="+mn-ea"/>
              </a:rPr>
              <a:t>Axion</a:t>
            </a:r>
            <a:r>
              <a:rPr lang="en-US" altLang="ko-KR" sz="1800" dirty="0" smtClean="0">
                <a:latin typeface="+mn-ea"/>
              </a:rPr>
              <a:t> misalignment and quantum </a:t>
            </a:r>
            <a:r>
              <a:rPr lang="en-US" altLang="ko-KR" sz="1800" dirty="0">
                <a:latin typeface="+mn-ea"/>
              </a:rPr>
              <a:t>fluctuations </a:t>
            </a:r>
            <a:r>
              <a:rPr lang="en-US" altLang="ko-KR" sz="1800" dirty="0" smtClean="0">
                <a:latin typeface="+mn-ea"/>
              </a:rPr>
              <a:t>during inflation </a:t>
            </a:r>
          </a:p>
          <a:p>
            <a:pPr marL="0" indent="0">
              <a:buNone/>
            </a:pPr>
            <a:r>
              <a:rPr lang="en-US" altLang="ko-KR" sz="1800" dirty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        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</a:rPr>
              <a:t>(if the PQ symmetry were spontaneously broken during inflation)</a:t>
            </a:r>
          </a:p>
          <a:p>
            <a:pPr marL="0" indent="0">
              <a:buNone/>
            </a:pPr>
            <a:endParaRPr lang="en-US" altLang="ko-KR" sz="800" dirty="0">
              <a:solidFill>
                <a:srgbClr val="0000FF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>
                <a:latin typeface="+mn-ea"/>
              </a:rPr>
              <a:t>        - Dynamics </a:t>
            </a:r>
            <a:r>
              <a:rPr lang="en-US" altLang="ko-KR" sz="1800" dirty="0">
                <a:latin typeface="+mn-ea"/>
              </a:rPr>
              <a:t>of the </a:t>
            </a:r>
            <a:r>
              <a:rPr lang="en-US" altLang="ko-KR" sz="1800" dirty="0" err="1">
                <a:latin typeface="+mn-ea"/>
              </a:rPr>
              <a:t>axionic</a:t>
            </a:r>
            <a:r>
              <a:rPr lang="en-US" altLang="ko-KR" sz="1800" dirty="0">
                <a:latin typeface="+mn-ea"/>
              </a:rPr>
              <a:t> string-wall </a:t>
            </a:r>
            <a:r>
              <a:rPr lang="en-US" altLang="ko-KR" sz="1800" dirty="0" smtClean="0">
                <a:latin typeface="+mn-ea"/>
              </a:rPr>
              <a:t>system</a:t>
            </a:r>
            <a:endParaRPr lang="en-US" altLang="ko-KR" sz="1800" dirty="0">
              <a:latin typeface="+mn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n-ea"/>
              </a:rPr>
              <a:t>          </a:t>
            </a:r>
            <a:r>
              <a:rPr lang="en-US" altLang="ko-KR" sz="1800" dirty="0" smtClean="0">
                <a:solidFill>
                  <a:srgbClr val="0000FF"/>
                </a:solidFill>
                <a:latin typeface="+mn-ea"/>
              </a:rPr>
              <a:t>(if the PQ symmetry were restored during inflation) </a:t>
            </a:r>
            <a:endParaRPr lang="en-US" altLang="ko-KR" sz="1800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  <a:latin typeface="+mn-ea"/>
              <a:sym typeface="Wingdings" pitchFamily="2" charset="2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en-US" altLang="ko-KR" sz="18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</a:t>
            </a:r>
            <a:r>
              <a:rPr lang="en-US" altLang="ko-KR" sz="1800" dirty="0" smtClean="0">
                <a:solidFill>
                  <a:srgbClr val="0000FF"/>
                </a:solidFill>
              </a:rPr>
              <a:t>       </a:t>
            </a:r>
          </a:p>
          <a:p>
            <a:pPr marL="0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054" y="2060848"/>
            <a:ext cx="14668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923" y="3105150"/>
            <a:ext cx="25241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2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직사각형 3"/>
          <p:cNvSpPr>
            <a:spLocks noChangeArrowheads="1"/>
          </p:cNvSpPr>
          <p:nvPr/>
        </p:nvSpPr>
        <p:spPr bwMode="auto">
          <a:xfrm>
            <a:off x="0" y="260637"/>
            <a:ext cx="9145588" cy="76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2400" b="1" dirty="0">
                <a:solidFill>
                  <a:srgbClr val="C00000"/>
                </a:solidFill>
                <a:ea typeface="HY그래픽" pitchFamily="18" charset="-127"/>
              </a:rPr>
              <a:t>  </a:t>
            </a:r>
            <a:r>
              <a:rPr lang="en-US" altLang="ko-KR" sz="2400" b="1" dirty="0">
                <a:solidFill>
                  <a:schemeClr val="tx2"/>
                </a:solidFill>
                <a:ea typeface="HY그래픽" pitchFamily="18" charset="-127"/>
              </a:rPr>
              <a:t>     </a:t>
            </a:r>
            <a:endParaRPr lang="en-US" altLang="ko-KR" sz="2400" b="1" dirty="0" smtClean="0">
              <a:solidFill>
                <a:schemeClr val="tx2"/>
              </a:solidFill>
              <a:ea typeface="HY그래픽" pitchFamily="18" charset="-127"/>
            </a:endParaRPr>
          </a:p>
          <a:p>
            <a:r>
              <a:rPr lang="en-US" altLang="ko-KR" sz="2400" b="1" dirty="0" smtClean="0">
                <a:solidFill>
                  <a:schemeClr val="tx2"/>
                </a:solidFill>
                <a:ea typeface="HY그래픽" pitchFamily="18" charset="-127"/>
              </a:rPr>
              <a:t>    </a:t>
            </a:r>
          </a:p>
          <a:p>
            <a:r>
              <a:rPr lang="en-US" altLang="ko-KR" sz="2400" b="1" dirty="0">
                <a:solidFill>
                  <a:schemeClr val="tx2"/>
                </a:solidFill>
                <a:ea typeface="HY그래픽" pitchFamily="18" charset="-127"/>
              </a:rPr>
              <a:t> </a:t>
            </a:r>
            <a:r>
              <a:rPr lang="en-US" altLang="ko-KR" sz="2400" b="1" dirty="0" smtClean="0">
                <a:solidFill>
                  <a:schemeClr val="tx2"/>
                </a:solidFill>
                <a:ea typeface="HY그래픽" pitchFamily="18" charset="-127"/>
              </a:rPr>
              <a:t>   </a:t>
            </a:r>
            <a:r>
              <a:rPr lang="en-US" altLang="ko-KR" sz="2400" b="1" dirty="0" smtClean="0"/>
              <a:t>String theoretic QCD </a:t>
            </a:r>
            <a:r>
              <a:rPr lang="en-US" altLang="ko-KR" sz="2400" b="1" dirty="0" err="1" smtClean="0"/>
              <a:t>axions</a:t>
            </a:r>
            <a:endParaRPr lang="en-US" altLang="ko-KR" sz="2400" b="1" dirty="0" smtClean="0"/>
          </a:p>
          <a:p>
            <a:endParaRPr lang="en-US" altLang="ko-KR" sz="2000" b="1" dirty="0">
              <a:solidFill>
                <a:srgbClr val="FF0000"/>
              </a:solidFill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String theory seems to be the right place to ask the origin of the PQ symmetry </a:t>
            </a:r>
          </a:p>
          <a:p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as it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is supposed to be a viable theory of quantum gravity.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Indeed 4D effective theory of string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compactification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generically involves 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axion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-like fields originating from higher-dim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antisymmetric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tensor gauge fields.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Witten ‘84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        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Gauge-</a:t>
            </a:r>
            <a:r>
              <a:rPr lang="en-US" altLang="ko-KR" sz="2000" b="1" dirty="0" err="1" smtClean="0">
                <a:solidFill>
                  <a:srgbClr val="FF0000"/>
                </a:solidFill>
              </a:rPr>
              <a:t>axion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unification in string theory</a:t>
            </a:r>
          </a:p>
          <a:p>
            <a:endParaRPr lang="en-US" altLang="ko-KR" sz="2000" b="1" dirty="0">
              <a:solidFill>
                <a:srgbClr val="FF0000"/>
              </a:solidFill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 4-dim global PQ symmetry which is locally equivalent to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a higher-dim gauge symmetry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</a:t>
            </a:r>
          </a:p>
          <a:p>
            <a:r>
              <a:rPr lang="en-US" altLang="ko-KR" sz="2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</a:t>
            </a:r>
            <a:r>
              <a:rPr lang="en-US" altLang="ko-KR" dirty="0" smtClean="0">
                <a:sym typeface="Wingdings" panose="05000000000000000000" pitchFamily="2" charset="2"/>
              </a:rPr>
              <a:t>This may explain why the explicit breakings of the PQ symmetry by 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quantum gravity effects are so suppressed.  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</a:t>
            </a:r>
            <a:endParaRPr lang="en-US" altLang="ko-KR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altLang="ko-KR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altLang="ko-KR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altLang="ko-KR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     </a:t>
            </a:r>
            <a:endParaRPr lang="en-US" altLang="ko-KR" baseline="-250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05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직사각형 3"/>
          <p:cNvSpPr>
            <a:spLocks noChangeArrowheads="1"/>
          </p:cNvSpPr>
          <p:nvPr/>
        </p:nvSpPr>
        <p:spPr bwMode="auto">
          <a:xfrm>
            <a:off x="0" y="258598"/>
            <a:ext cx="9145588" cy="1232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2400" b="1" dirty="0">
                <a:solidFill>
                  <a:srgbClr val="C00000"/>
                </a:solidFill>
                <a:ea typeface="HY그래픽" pitchFamily="18" charset="-127"/>
              </a:rPr>
              <a:t>  </a:t>
            </a:r>
            <a:r>
              <a:rPr lang="en-US" altLang="ko-KR" sz="2400" b="1" dirty="0">
                <a:solidFill>
                  <a:schemeClr val="tx2"/>
                </a:solidFill>
                <a:ea typeface="HY그래픽" pitchFamily="18" charset="-127"/>
              </a:rPr>
              <a:t>   </a:t>
            </a:r>
            <a:r>
              <a:rPr lang="en-US" altLang="ko-KR" sz="2400" b="1" dirty="0" smtClean="0">
                <a:sym typeface="Wingdings" panose="05000000000000000000" pitchFamily="2" charset="2"/>
              </a:rPr>
              <a:t>Example:</a:t>
            </a:r>
          </a:p>
          <a:p>
            <a:endParaRPr lang="en-US" altLang="ko-KR" sz="900" b="1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ea typeface="HY그래픽" pitchFamily="18" charset="-127"/>
              </a:rPr>
              <a:t>       </a:t>
            </a:r>
            <a:r>
              <a:rPr lang="en-US" altLang="ko-KR" dirty="0" err="1">
                <a:ea typeface="HY그래픽" pitchFamily="18" charset="-127"/>
              </a:rPr>
              <a:t>Antisymmetric</a:t>
            </a:r>
            <a:r>
              <a:rPr lang="en-US" altLang="ko-KR" dirty="0">
                <a:ea typeface="HY그래픽" pitchFamily="18" charset="-127"/>
              </a:rPr>
              <a:t> tensor gauge field        on 2-sphere S</a:t>
            </a:r>
            <a:r>
              <a:rPr lang="en-US" altLang="ko-KR" baseline="-25000" dirty="0">
                <a:ea typeface="HY그래픽" pitchFamily="18" charset="-127"/>
              </a:rPr>
              <a:t>2</a:t>
            </a:r>
            <a:r>
              <a:rPr lang="en-US" altLang="ko-KR" dirty="0">
                <a:ea typeface="HY그래픽" pitchFamily="18" charset="-127"/>
              </a:rPr>
              <a:t> with radius R </a:t>
            </a:r>
          </a:p>
          <a:p>
            <a:r>
              <a:rPr lang="en-US" altLang="ko-KR" dirty="0">
                <a:ea typeface="HY그래픽" pitchFamily="18" charset="-127"/>
              </a:rPr>
              <a:t>       in the internal space, with a gauge symmetry:</a:t>
            </a:r>
          </a:p>
          <a:p>
            <a:r>
              <a:rPr lang="en-US" altLang="ko-KR" sz="2400" b="1" dirty="0" smtClean="0">
                <a:solidFill>
                  <a:schemeClr val="tx2"/>
                </a:solidFill>
                <a:ea typeface="HY그래픽" pitchFamily="18" charset="-127"/>
              </a:rPr>
              <a:t> 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r>
              <a:rPr lang="en-US" altLang="ko-KR" b="1" dirty="0">
                <a:solidFill>
                  <a:schemeClr val="tx2"/>
                </a:solidFill>
                <a:ea typeface="HY그래픽" pitchFamily="18" charset="-127"/>
              </a:rPr>
              <a:t> </a:t>
            </a:r>
            <a:r>
              <a:rPr lang="en-US" altLang="ko-KR" b="1" dirty="0" smtClean="0">
                <a:solidFill>
                  <a:schemeClr val="tx2"/>
                </a:solidFill>
                <a:ea typeface="HY그래픽" pitchFamily="18" charset="-127"/>
              </a:rPr>
              <a:t>    </a:t>
            </a:r>
          </a:p>
          <a:p>
            <a:endParaRPr lang="en-US" altLang="ko-KR" b="1" dirty="0">
              <a:solidFill>
                <a:schemeClr val="tx2"/>
              </a:solidFill>
              <a:ea typeface="HY그래픽" pitchFamily="18" charset="-127"/>
            </a:endParaRPr>
          </a:p>
          <a:p>
            <a:r>
              <a:rPr lang="en-US" altLang="ko-KR" b="1" dirty="0">
                <a:solidFill>
                  <a:schemeClr val="tx2"/>
                </a:solidFill>
                <a:ea typeface="HY그래픽" pitchFamily="18" charset="-127"/>
              </a:rPr>
              <a:t> </a:t>
            </a:r>
            <a:r>
              <a:rPr lang="en-US" altLang="ko-KR" b="1" dirty="0" smtClean="0">
                <a:solidFill>
                  <a:schemeClr val="tx2"/>
                </a:solidFill>
                <a:ea typeface="HY그래픽" pitchFamily="18" charset="-127"/>
              </a:rPr>
              <a:t>      </a:t>
            </a:r>
            <a:r>
              <a:rPr lang="en-US" altLang="ko-KR" dirty="0" smtClean="0">
                <a:ea typeface="HY그래픽" pitchFamily="18" charset="-127"/>
              </a:rPr>
              <a:t>Harmonic area 2-form on S</a:t>
            </a:r>
            <a:r>
              <a:rPr lang="en-US" altLang="ko-KR" baseline="-25000" dirty="0" smtClean="0">
                <a:ea typeface="HY그래픽" pitchFamily="18" charset="-127"/>
              </a:rPr>
              <a:t>2 </a:t>
            </a:r>
            <a:r>
              <a:rPr lang="en-US" altLang="ko-KR" dirty="0" smtClean="0">
                <a:ea typeface="HY그래픽" pitchFamily="18" charset="-127"/>
              </a:rPr>
              <a:t>:                                               </a:t>
            </a:r>
            <a:endParaRPr lang="en-US" altLang="ko-KR" dirty="0">
              <a:ea typeface="HY그래픽" pitchFamily="18" charset="-127"/>
            </a:endParaRPr>
          </a:p>
          <a:p>
            <a:r>
              <a:rPr lang="en-US" altLang="ko-KR" dirty="0" smtClean="0">
                <a:ea typeface="HY그래픽" pitchFamily="18" charset="-127"/>
              </a:rPr>
              <a:t>    </a:t>
            </a:r>
          </a:p>
          <a:p>
            <a:endParaRPr lang="en-US" altLang="ko-KR" dirty="0">
              <a:ea typeface="HY그래픽" pitchFamily="18" charset="-127"/>
            </a:endParaRPr>
          </a:p>
          <a:p>
            <a:endParaRPr lang="en-US" altLang="ko-KR" dirty="0" smtClean="0">
              <a:ea typeface="HY그래픽" pitchFamily="18" charset="-127"/>
            </a:endParaRPr>
          </a:p>
          <a:p>
            <a:r>
              <a:rPr lang="en-US" altLang="ko-KR" dirty="0">
                <a:ea typeface="HY그래픽" pitchFamily="18" charset="-127"/>
              </a:rPr>
              <a:t> </a:t>
            </a:r>
            <a:r>
              <a:rPr lang="en-US" altLang="ko-KR" dirty="0" smtClean="0">
                <a:ea typeface="HY그래픽" pitchFamily="18" charset="-127"/>
              </a:rPr>
              <a:t>                </a:t>
            </a:r>
            <a:r>
              <a:rPr lang="en-US" altLang="ko-KR" dirty="0" smtClean="0">
                <a:ea typeface="HY그래픽" pitchFamily="18" charset="-127"/>
                <a:sym typeface="Wingdings" panose="05000000000000000000" pitchFamily="2" charset="2"/>
              </a:rPr>
              <a:t></a:t>
            </a:r>
            <a:endParaRPr lang="en-US" altLang="ko-KR" dirty="0" smtClean="0">
              <a:ea typeface="HY그래픽" pitchFamily="18" charset="-127"/>
            </a:endParaRPr>
          </a:p>
          <a:p>
            <a:endParaRPr lang="en-US" altLang="ko-KR" dirty="0">
              <a:ea typeface="HY그래픽" pitchFamily="18" charset="-127"/>
            </a:endParaRPr>
          </a:p>
          <a:p>
            <a:r>
              <a:rPr lang="en-US" altLang="ko-KR" dirty="0" smtClean="0">
                <a:ea typeface="HY그래픽" pitchFamily="18" charset="-127"/>
              </a:rPr>
              <a:t>       </a:t>
            </a:r>
            <a:r>
              <a:rPr lang="en-US" altLang="ko-KR" dirty="0" err="1" smtClean="0">
                <a:ea typeface="HY그래픽" pitchFamily="18" charset="-127"/>
              </a:rPr>
              <a:t>Axion</a:t>
            </a:r>
            <a:r>
              <a:rPr lang="en-US" altLang="ko-KR" dirty="0" smtClean="0">
                <a:ea typeface="HY그래픽" pitchFamily="18" charset="-127"/>
              </a:rPr>
              <a:t>-like fluctuation:</a:t>
            </a:r>
          </a:p>
          <a:p>
            <a:endParaRPr lang="en-US" altLang="ko-KR" dirty="0">
              <a:ea typeface="HY그래픽" pitchFamily="18" charset="-127"/>
            </a:endParaRPr>
          </a:p>
          <a:p>
            <a:r>
              <a:rPr lang="en-US" altLang="ko-KR" dirty="0" smtClean="0">
                <a:ea typeface="HY그래픽" pitchFamily="18" charset="-127"/>
              </a:rPr>
              <a:t>    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Global shift symmetry locally equivalent to the gauge symmetry      :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 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ea typeface="HY그래픽" pitchFamily="18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170" y="2394595"/>
            <a:ext cx="18859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402707"/>
            <a:ext cx="15621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5162"/>
            <a:ext cx="25908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85184"/>
            <a:ext cx="31718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10" y="4653136"/>
            <a:ext cx="4000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3305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640" y="3429000"/>
            <a:ext cx="480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06" y="5589240"/>
            <a:ext cx="6991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20527"/>
            <a:ext cx="523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60798"/>
            <a:ext cx="292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2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직사각형 3"/>
          <p:cNvSpPr>
            <a:spLocks noChangeArrowheads="1"/>
          </p:cNvSpPr>
          <p:nvPr/>
        </p:nvSpPr>
        <p:spPr bwMode="auto">
          <a:xfrm>
            <a:off x="0" y="259471"/>
            <a:ext cx="9145588" cy="1143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2400" b="1" dirty="0">
                <a:solidFill>
                  <a:srgbClr val="C00000"/>
                </a:solidFill>
                <a:ea typeface="HY그래픽" pitchFamily="18" charset="-127"/>
              </a:rPr>
              <a:t>  </a:t>
            </a:r>
            <a:r>
              <a:rPr lang="en-US" altLang="ko-KR" sz="2400" b="1" dirty="0">
                <a:solidFill>
                  <a:schemeClr val="tx2"/>
                </a:solidFill>
                <a:ea typeface="HY그래픽" pitchFamily="18" charset="-127"/>
              </a:rPr>
              <a:t>     </a:t>
            </a:r>
            <a:endParaRPr lang="en-US" altLang="ko-KR" sz="2400" b="1" dirty="0" smtClean="0">
              <a:solidFill>
                <a:schemeClr val="tx2"/>
              </a:solidFill>
              <a:ea typeface="HY그래픽" pitchFamily="18" charset="-127"/>
            </a:endParaRPr>
          </a:p>
          <a:p>
            <a:r>
              <a:rPr lang="en-US" altLang="ko-KR" sz="2400" b="1" dirty="0" smtClean="0">
                <a:solidFill>
                  <a:schemeClr val="tx2"/>
                </a:solidFill>
                <a:ea typeface="HY그래픽" pitchFamily="18" charset="-127"/>
              </a:rPr>
              <a:t>     </a:t>
            </a:r>
            <a:r>
              <a:rPr lang="en-US" altLang="ko-KR" dirty="0" smtClean="0">
                <a:ea typeface="HY그래픽" pitchFamily="18" charset="-127"/>
                <a:sym typeface="Wingdings" panose="05000000000000000000" pitchFamily="2" charset="2"/>
              </a:rPr>
              <a:t>This means that </a:t>
            </a:r>
            <a:r>
              <a:rPr lang="en-US" altLang="ko-KR" dirty="0" smtClean="0">
                <a:solidFill>
                  <a:srgbClr val="FF0000"/>
                </a:solidFill>
              </a:rPr>
              <a:t>U(1)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shift</a:t>
            </a:r>
            <a:r>
              <a:rPr lang="en-US" altLang="ko-KR" dirty="0" smtClean="0">
                <a:solidFill>
                  <a:srgbClr val="FF0000"/>
                </a:solidFill>
              </a:rPr>
              <a:t> : a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st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a</a:t>
            </a:r>
            <a:r>
              <a:rPr lang="en-US" altLang="ko-KR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st</a:t>
            </a:r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 + constant 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can be broken only by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non-</a:t>
            </a:r>
            <a:r>
              <a:rPr lang="en-US" altLang="ko-KR" dirty="0" err="1" smtClean="0"/>
              <a:t>perturbative</a:t>
            </a:r>
            <a:r>
              <a:rPr lang="en-US" altLang="ko-KR" dirty="0" smtClean="0"/>
              <a:t> effects that are associated with 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* Stringy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instantons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wrapping S</a:t>
            </a:r>
            <a:r>
              <a:rPr lang="en-US" altLang="ko-KR" baseline="-25000" dirty="0" smtClean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: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*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Axion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couplings to the 4-dim gauge field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instantons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It is then quite conceivable that this shift symmetry is broken dominantly 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by the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axion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coupling to the QCD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instantons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and the huge suppression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of other explicit symmetry breakings at UV scales is explained by that </a:t>
            </a:r>
          </a:p>
          <a:p>
            <a:r>
              <a:rPr lang="en-US" altLang="ko-KR" sz="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r>
              <a:rPr lang="en-US" altLang="ko-KR" sz="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   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U(1)</a:t>
            </a:r>
            <a:r>
              <a:rPr lang="en-US" altLang="ko-KR" b="1" baseline="-25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PQ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= U(1)</a:t>
            </a:r>
            <a:r>
              <a:rPr lang="en-US" altLang="ko-KR" b="1" baseline="-25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shift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is locally equivalent to a higher-dim gauge symmetry.</a:t>
            </a: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  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     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ea typeface="HY그래픽" pitchFamily="18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03648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07593"/>
            <a:ext cx="4124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93" y="3979912"/>
            <a:ext cx="642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4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9342</TotalTime>
  <Words>1624</Words>
  <Application>Microsoft Office PowerPoint</Application>
  <PresentationFormat>화면 슬라이드 쇼(4:3)</PresentationFormat>
  <Paragraphs>397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kchoi</cp:lastModifiedBy>
  <cp:revision>769</cp:revision>
  <dcterms:created xsi:type="dcterms:W3CDTF">2006-10-05T04:04:58Z</dcterms:created>
  <dcterms:modified xsi:type="dcterms:W3CDTF">2014-04-16T01:33:07Z</dcterms:modified>
</cp:coreProperties>
</file>