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8" r:id="rId2"/>
    <p:sldId id="285" r:id="rId3"/>
    <p:sldId id="267" r:id="rId4"/>
    <p:sldId id="268" r:id="rId5"/>
    <p:sldId id="279" r:id="rId6"/>
    <p:sldId id="284" r:id="rId7"/>
    <p:sldId id="280" r:id="rId8"/>
    <p:sldId id="274" r:id="rId9"/>
    <p:sldId id="275" r:id="rId10"/>
    <p:sldId id="276" r:id="rId11"/>
    <p:sldId id="282"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9DE14-232B-4901-846F-BDB8B9A63CD6}" type="datetimeFigureOut">
              <a:rPr lang="zh-CN" altLang="en-US" smtClean="0"/>
              <a:t>2014/4/17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7D7714-4587-49A8-8B3A-D75DAFB16A98}" type="slidenum">
              <a:rPr lang="zh-CN" altLang="en-US" smtClean="0"/>
              <a:t>‹#›</a:t>
            </a:fld>
            <a:endParaRPr lang="zh-CN" altLang="en-US"/>
          </a:p>
        </p:txBody>
      </p:sp>
    </p:spTree>
    <p:extLst>
      <p:ext uri="{BB962C8B-B14F-4D97-AF65-F5344CB8AC3E}">
        <p14:creationId xmlns:p14="http://schemas.microsoft.com/office/powerpoint/2010/main" val="151070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en-US" altLang="zh-CN" dirty="0" smtClean="0"/>
              <a:t>So</a:t>
            </a:r>
            <a:r>
              <a:rPr lang="en-US" altLang="zh-CN" baseline="0" dirty="0" smtClean="0"/>
              <a:t> far we have been talking about dark matter RSD. But what we really concern is the galaxy RSD. From DM to GAL, there are 2 biases to deal with. 1</a:t>
            </a:r>
            <a:r>
              <a:rPr lang="en-US" altLang="zh-CN" baseline="30000" dirty="0" smtClean="0"/>
              <a:t>st</a:t>
            </a:r>
            <a:r>
              <a:rPr lang="en-US" altLang="zh-CN" baseline="0" dirty="0" smtClean="0"/>
              <a:t> … the widely discussed density bias, 2</a:t>
            </a:r>
            <a:r>
              <a:rPr lang="en-US" altLang="zh-CN" baseline="30000" dirty="0" smtClean="0"/>
              <a:t>nd</a:t>
            </a:r>
            <a:r>
              <a:rPr lang="en-US" altLang="zh-CN" baseline="0" dirty="0" smtClean="0"/>
              <a:t> the velocity bias relative to the DM </a:t>
            </a:r>
            <a:r>
              <a:rPr lang="en-US" altLang="zh-CN" baseline="0" dirty="0" err="1" smtClean="0"/>
              <a:t>vel</a:t>
            </a:r>
            <a:r>
              <a:rPr lang="en-US" altLang="zh-CN" baseline="0" dirty="0" smtClean="0"/>
              <a:t> field. Though t</a:t>
            </a:r>
            <a:r>
              <a:rPr lang="en-US" altLang="zh-CN" dirty="0" smtClean="0"/>
              <a:t>he weak equivalence principle guarantees that LSS tracers sense the same acceleration as ambient dark matter particles. However, LSS tracers in general do not have the same spatial clustering as dark matter particles. For example, galaxies only</a:t>
            </a:r>
          </a:p>
          <a:p>
            <a:r>
              <a:rPr lang="en-US" altLang="zh-CN" dirty="0" smtClean="0"/>
              <a:t>reside around local density peaks. This environmental difference in principle induces velocity bias in LSS tracers. As</a:t>
            </a:r>
            <a:r>
              <a:rPr lang="en-US" altLang="zh-CN" baseline="0" dirty="0" smtClean="0"/>
              <a:t> the first step….GAL </a:t>
            </a:r>
            <a:r>
              <a:rPr lang="en-US" altLang="zh-CN" baseline="0" dirty="0" err="1" smtClean="0"/>
              <a:t>vel</a:t>
            </a:r>
            <a:r>
              <a:rPr lang="en-US" altLang="zh-CN" baseline="0" dirty="0" smtClean="0"/>
              <a:t> bias, halo </a:t>
            </a:r>
            <a:r>
              <a:rPr lang="en-US" altLang="zh-CN" baseline="0" dirty="0" err="1" smtClean="0"/>
              <a:t>vel</a:t>
            </a:r>
            <a:r>
              <a:rPr lang="en-US" altLang="zh-CN" baseline="0" dirty="0" smtClean="0"/>
              <a:t> bias.</a:t>
            </a:r>
            <a:endParaRPr lang="zh-CN" altLang="en-US" dirty="0"/>
          </a:p>
        </p:txBody>
      </p:sp>
      <p:sp>
        <p:nvSpPr>
          <p:cNvPr id="4" name="灯片编号占位符 3"/>
          <p:cNvSpPr>
            <a:spLocks noGrp="1"/>
          </p:cNvSpPr>
          <p:nvPr>
            <p:ph type="sldNum" sz="quarter" idx="10"/>
          </p:nvPr>
        </p:nvSpPr>
        <p:spPr/>
        <p:txBody>
          <a:bodyPr/>
          <a:lstStyle/>
          <a:p>
            <a:fld id="{92902B80-7D16-458C-A962-DB88F1418685}"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115909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en-US" altLang="zh-CN" dirty="0" smtClean="0"/>
              <a:t>Procedure </a:t>
            </a:r>
            <a:r>
              <a:rPr lang="en-US" altLang="zh-CN" baseline="0" dirty="0" smtClean="0"/>
              <a:t> straightforward . </a:t>
            </a:r>
            <a:r>
              <a:rPr lang="en-US" altLang="zh-CN" baseline="0" dirty="0" err="1" smtClean="0"/>
              <a:t>Keypoint</a:t>
            </a:r>
            <a:r>
              <a:rPr lang="en-US" altLang="zh-CN" baseline="0" dirty="0" smtClean="0"/>
              <a:t>, systematic error. NP method related sys err induced by 3 aspects: 1 grid number 2 number density 3 clustering property of tracers. In principle, we need to compare the halo and DM sample with the same situation to </a:t>
            </a:r>
            <a:r>
              <a:rPr lang="en-US" altLang="zh-CN" baseline="0" dirty="0" err="1" smtClean="0"/>
              <a:t>minimiaze</a:t>
            </a:r>
            <a:r>
              <a:rPr lang="en-US" altLang="zh-CN" baseline="0" dirty="0" smtClean="0"/>
              <a:t> the </a:t>
            </a:r>
            <a:r>
              <a:rPr lang="en-US" altLang="zh-CN" baseline="0" dirty="0" err="1" smtClean="0"/>
              <a:t>sye</a:t>
            </a:r>
            <a:r>
              <a:rPr lang="en-US" altLang="zh-CN" baseline="0" dirty="0" smtClean="0"/>
              <a:t> error. So for 1 we… for 2 we … for 3 complicated, the 2 different in nature but we could some tests to verify for k&lt;0.1 if this is important.</a:t>
            </a:r>
            <a:endParaRPr lang="zh-CN" altLang="en-US" dirty="0"/>
          </a:p>
        </p:txBody>
      </p:sp>
      <p:sp>
        <p:nvSpPr>
          <p:cNvPr id="4" name="灯片编号占位符 3"/>
          <p:cNvSpPr>
            <a:spLocks noGrp="1"/>
          </p:cNvSpPr>
          <p:nvPr>
            <p:ph type="sldNum" sz="quarter" idx="10"/>
          </p:nvPr>
        </p:nvSpPr>
        <p:spPr/>
        <p:txBody>
          <a:bodyPr/>
          <a:lstStyle/>
          <a:p>
            <a:fld id="{92902B80-7D16-458C-A962-DB88F1418685}"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31900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When</a:t>
            </a:r>
            <a:r>
              <a:rPr lang="en-US" altLang="zh-CN" baseline="0" dirty="0" smtClean="0"/>
              <a:t> we study the properties of dark matter particles, we have found some clues, thought there err could be safely </a:t>
            </a:r>
            <a:r>
              <a:rPr lang="en-US" altLang="zh-CN" baseline="0" dirty="0" err="1" smtClean="0"/>
              <a:t>nelegted,we</a:t>
            </a:r>
            <a:r>
              <a:rPr lang="en-US" altLang="zh-CN" baseline="0" dirty="0" smtClean="0"/>
              <a:t> found </a:t>
            </a:r>
            <a:r>
              <a:rPr lang="en-US" altLang="zh-CN" baseline="0" dirty="0" err="1" smtClean="0"/>
              <a:t>tha</a:t>
            </a:r>
            <a:r>
              <a:rPr lang="en-US" altLang="zh-CN" baseline="0" dirty="0" smtClean="0"/>
              <a:t>…</a:t>
            </a:r>
          </a:p>
          <a:p>
            <a:endParaRPr lang="zh-CN" altLang="en-US" dirty="0"/>
          </a:p>
        </p:txBody>
      </p:sp>
      <p:sp>
        <p:nvSpPr>
          <p:cNvPr id="4" name="灯片编号占位符 3"/>
          <p:cNvSpPr>
            <a:spLocks noGrp="1"/>
          </p:cNvSpPr>
          <p:nvPr>
            <p:ph type="sldNum" sz="quarter" idx="10"/>
          </p:nvPr>
        </p:nvSpPr>
        <p:spPr/>
        <p:txBody>
          <a:bodyPr/>
          <a:lstStyle/>
          <a:p>
            <a:fld id="{637D7714-4587-49A8-8B3A-D75DAFB16A98}" type="slidenum">
              <a:rPr lang="zh-CN" altLang="en-US" smtClean="0"/>
              <a:t>6</a:t>
            </a:fld>
            <a:endParaRPr lang="zh-CN" altLang="en-US"/>
          </a:p>
        </p:txBody>
      </p:sp>
    </p:spTree>
    <p:extLst>
      <p:ext uri="{BB962C8B-B14F-4D97-AF65-F5344CB8AC3E}">
        <p14:creationId xmlns:p14="http://schemas.microsoft.com/office/powerpoint/2010/main" val="2287504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Though could</a:t>
            </a:r>
            <a:r>
              <a:rPr lang="en-US" altLang="zh-CN" baseline="0" dirty="0" smtClean="0"/>
              <a:t> be neglected, halo, fixed number density.,…..</a:t>
            </a:r>
            <a:endParaRPr lang="zh-CN" altLang="en-US" dirty="0"/>
          </a:p>
        </p:txBody>
      </p:sp>
      <p:sp>
        <p:nvSpPr>
          <p:cNvPr id="4" name="灯片编号占位符 3"/>
          <p:cNvSpPr>
            <a:spLocks noGrp="1"/>
          </p:cNvSpPr>
          <p:nvPr>
            <p:ph type="sldNum" sz="quarter" idx="10"/>
          </p:nvPr>
        </p:nvSpPr>
        <p:spPr/>
        <p:txBody>
          <a:bodyPr/>
          <a:lstStyle/>
          <a:p>
            <a:fld id="{637D7714-4587-49A8-8B3A-D75DAFB16A98}" type="slidenum">
              <a:rPr lang="zh-CN" altLang="en-US" smtClean="0"/>
              <a:t>7</a:t>
            </a:fld>
            <a:endParaRPr lang="zh-CN" altLang="en-US"/>
          </a:p>
        </p:txBody>
      </p:sp>
    </p:spTree>
    <p:extLst>
      <p:ext uri="{BB962C8B-B14F-4D97-AF65-F5344CB8AC3E}">
        <p14:creationId xmlns:p14="http://schemas.microsoft.com/office/powerpoint/2010/main" val="185534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33"/>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569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8223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6"/>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46"/>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21562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321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8"/>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507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721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866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7903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247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754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320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4C64B-44C7-4A96-BBF9-482A38391CBC}" type="datetimeFigureOut">
              <a:rPr lang="zh-CN" altLang="en-US" smtClean="0">
                <a:solidFill>
                  <a:prstClr val="black">
                    <a:tint val="75000"/>
                  </a:prstClr>
                </a:solidFill>
              </a:rPr>
              <a:pPr/>
              <a:t>2014/4/17</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1B59C-CC97-4211-8078-AAE21D5964BE}"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9191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4768" y="886828"/>
            <a:ext cx="7948749" cy="2387600"/>
          </a:xfrm>
        </p:spPr>
        <p:txBody>
          <a:bodyPr>
            <a:normAutofit/>
          </a:bodyPr>
          <a:lstStyle/>
          <a:p>
            <a:r>
              <a:rPr lang="en-US" altLang="zh-CN" dirty="0" smtClean="0">
                <a:solidFill>
                  <a:schemeClr val="accent1">
                    <a:lumMod val="75000"/>
                  </a:schemeClr>
                </a:solidFill>
                <a:latin typeface="Times New Roman" panose="02020603050405020304" pitchFamily="18" charset="0"/>
                <a:cs typeface="Times New Roman" panose="02020603050405020304" pitchFamily="18" charset="0"/>
              </a:rPr>
              <a:t>Sampling </a:t>
            </a:r>
            <a:r>
              <a:rPr lang="en-US" altLang="zh-CN" dirty="0">
                <a:solidFill>
                  <a:schemeClr val="accent1">
                    <a:lumMod val="75000"/>
                  </a:schemeClr>
                </a:solidFill>
                <a:latin typeface="Times New Roman" panose="02020603050405020304" pitchFamily="18" charset="0"/>
                <a:cs typeface="Times New Roman" panose="02020603050405020304" pitchFamily="18" charset="0"/>
              </a:rPr>
              <a:t>Artifact in Volume Weighted Velocity Measurement and Halo Velocity Bias</a:t>
            </a:r>
            <a:endParaRPr lang="zh-CN" alt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0" y="3602040"/>
            <a:ext cx="9144000" cy="2570163"/>
          </a:xfrm>
        </p:spPr>
        <p:txBody>
          <a:bodyPr>
            <a:normAutofit fontScale="92500" lnSpcReduction="10000"/>
          </a:bodyPr>
          <a:lstStyle/>
          <a:p>
            <a:r>
              <a:rPr lang="en-US" altLang="zh-CN" sz="2600" b="1" dirty="0">
                <a:solidFill>
                  <a:schemeClr val="bg2">
                    <a:lumMod val="25000"/>
                  </a:schemeClr>
                </a:solidFill>
                <a:latin typeface="Times New Roman" panose="02020603050405020304" pitchFamily="18" charset="0"/>
                <a:cs typeface="Times New Roman" panose="02020603050405020304" pitchFamily="18" charset="0"/>
              </a:rPr>
              <a:t>Yi Zheng  </a:t>
            </a:r>
            <a:r>
              <a:rPr lang="zh-CN" altLang="en-US" sz="2600" b="1" dirty="0">
                <a:solidFill>
                  <a:schemeClr val="bg2">
                    <a:lumMod val="25000"/>
                  </a:schemeClr>
                </a:solidFill>
              </a:rPr>
              <a:t>郑逸</a:t>
            </a:r>
            <a:endParaRPr lang="en-US" altLang="zh-CN" sz="2600" b="1" dirty="0">
              <a:solidFill>
                <a:schemeClr val="bg2">
                  <a:lumMod val="25000"/>
                </a:schemeClr>
              </a:solidFill>
            </a:endParaRPr>
          </a:p>
          <a:p>
            <a:r>
              <a:rPr lang="en-US" altLang="zh-CN" sz="2600" b="1" dirty="0">
                <a:solidFill>
                  <a:schemeClr val="bg2">
                    <a:lumMod val="25000"/>
                  </a:schemeClr>
                </a:solidFill>
                <a:latin typeface="Times New Roman" panose="02020603050405020304" pitchFamily="18" charset="0"/>
                <a:cs typeface="Times New Roman" panose="02020603050405020304" pitchFamily="18" charset="0"/>
              </a:rPr>
              <a:t>Supervisor: </a:t>
            </a:r>
            <a:r>
              <a:rPr lang="en-US" altLang="zh-CN" sz="2600" b="1" dirty="0" err="1">
                <a:solidFill>
                  <a:schemeClr val="bg2">
                    <a:lumMod val="25000"/>
                  </a:schemeClr>
                </a:solidFill>
                <a:latin typeface="Times New Roman" panose="02020603050405020304" pitchFamily="18" charset="0"/>
                <a:cs typeface="Times New Roman" panose="02020603050405020304" pitchFamily="18" charset="0"/>
              </a:rPr>
              <a:t>Pengjie</a:t>
            </a:r>
            <a:r>
              <a:rPr lang="en-US" altLang="zh-CN" sz="2600" b="1" dirty="0">
                <a:solidFill>
                  <a:schemeClr val="bg2">
                    <a:lumMod val="25000"/>
                  </a:schemeClr>
                </a:solidFill>
                <a:latin typeface="Times New Roman" panose="02020603050405020304" pitchFamily="18" charset="0"/>
                <a:cs typeface="Times New Roman" panose="02020603050405020304" pitchFamily="18" charset="0"/>
              </a:rPr>
              <a:t> Zhang</a:t>
            </a:r>
            <a:r>
              <a:rPr lang="en-US" altLang="zh-CN" sz="2600" dirty="0">
                <a:solidFill>
                  <a:schemeClr val="bg2">
                    <a:lumMod val="25000"/>
                  </a:schemeClr>
                </a:solidFill>
                <a:latin typeface="Times New Roman" panose="02020603050405020304" pitchFamily="18" charset="0"/>
                <a:cs typeface="Times New Roman" panose="02020603050405020304" pitchFamily="18" charset="0"/>
              </a:rPr>
              <a:t>   </a:t>
            </a:r>
          </a:p>
          <a:p>
            <a:endParaRPr lang="en-US" altLang="zh-CN" sz="1700" dirty="0">
              <a:solidFill>
                <a:srgbClr val="FF0000"/>
              </a:solidFill>
              <a:latin typeface="Times New Roman" panose="02020603050405020304" pitchFamily="18" charset="0"/>
              <a:cs typeface="Times New Roman" panose="02020603050405020304" pitchFamily="18" charset="0"/>
            </a:endParaRPr>
          </a:p>
          <a:p>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Y. Zheng, P. Zhang, Y. Jing, W. Lin, and J. Pan, Phys. Rev. D 88, 103510 (2013), 1308.0886</a:t>
            </a:r>
          </a:p>
          <a:p>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P. Zhang, Y. Zheng, Y. Jing, (</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100" b="1" dirty="0" err="1" smtClean="0">
                <a:solidFill>
                  <a:schemeClr val="accent6">
                    <a:lumMod val="50000"/>
                  </a:schemeClr>
                </a:solidFill>
                <a:latin typeface="Times New Roman" panose="02020603050405020304" pitchFamily="18" charset="0"/>
                <a:cs typeface="Times New Roman" panose="02020603050405020304" pitchFamily="18" charset="0"/>
              </a:rPr>
              <a:t>paperSI</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preparation</a:t>
            </a:r>
          </a:p>
          <a:p>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Y</a:t>
            </a:r>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 Zheng, P. Zhang, Y. Jing, (</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100" b="1" dirty="0" err="1" smtClean="0">
                <a:solidFill>
                  <a:schemeClr val="accent6">
                    <a:lumMod val="50000"/>
                  </a:schemeClr>
                </a:solidFill>
                <a:latin typeface="Times New Roman" panose="02020603050405020304" pitchFamily="18" charset="0"/>
                <a:cs typeface="Times New Roman" panose="02020603050405020304" pitchFamily="18" charset="0"/>
              </a:rPr>
              <a:t>paperSII</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preparation</a:t>
            </a:r>
            <a:endParaRPr lang="en-US" altLang="zh-CN" sz="2100" dirty="0">
              <a:solidFill>
                <a:schemeClr val="accent6">
                  <a:lumMod val="50000"/>
                </a:schemeClr>
              </a:solidFill>
              <a:latin typeface="Times New Roman" panose="02020603050405020304" pitchFamily="18" charset="0"/>
              <a:cs typeface="Times New Roman" panose="02020603050405020304" pitchFamily="18" charset="0"/>
            </a:endParaRPr>
          </a:p>
          <a:p>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Y. Zheng, P. Zhang, Y. Jing, (</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100" b="1" dirty="0" err="1" smtClean="0">
                <a:solidFill>
                  <a:schemeClr val="accent6">
                    <a:lumMod val="50000"/>
                  </a:schemeClr>
                </a:solidFill>
                <a:latin typeface="Times New Roman" panose="02020603050405020304" pitchFamily="18" charset="0"/>
                <a:cs typeface="Times New Roman" panose="02020603050405020304" pitchFamily="18" charset="0"/>
              </a:rPr>
              <a:t>paperB</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1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100" dirty="0" smtClean="0">
                <a:solidFill>
                  <a:schemeClr val="accent6">
                    <a:lumMod val="50000"/>
                  </a:schemeClr>
                </a:solidFill>
                <a:latin typeface="Times New Roman" panose="02020603050405020304" pitchFamily="18" charset="0"/>
                <a:cs typeface="Times New Roman" panose="02020603050405020304" pitchFamily="18" charset="0"/>
              </a:rPr>
              <a:t>preparation</a:t>
            </a:r>
            <a:endParaRPr lang="en-US" altLang="zh-CN" sz="2100" dirty="0">
              <a:solidFill>
                <a:schemeClr val="accent6">
                  <a:lumMod val="50000"/>
                </a:schemeClr>
              </a:solidFill>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pic>
        <p:nvPicPr>
          <p:cNvPr id="12" name="Picture 2" descr="C:\Users\逸之林\AppData\Roaming\Tencent\Users\382681112\QQ\WinTemp\RichOle\)K$~%J@`{271~O~Y4I3AT9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1" y="55421"/>
            <a:ext cx="5250864" cy="884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942101"/>
      </p:ext>
    </p:extLst>
  </p:cSld>
  <p:clrMapOvr>
    <a:masterClrMapping/>
  </p:clrMapOvr>
  <mc:AlternateContent xmlns:mc="http://schemas.openxmlformats.org/markup-compatibility/2006" xmlns:p14="http://schemas.microsoft.com/office/powerpoint/2010/main">
    <mc:Choice Requires="p14">
      <p:transition spd="slow" p14:dur="2000" advTm="29003"/>
    </mc:Choice>
    <mc:Fallback xmlns="">
      <p:transition spd="slow" advTm="2900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3140045" y="1395285"/>
            <a:ext cx="5557200" cy="5252348"/>
          </a:xfrm>
          <a:prstGeom prst="rect">
            <a:avLst/>
          </a:prstGeom>
        </p:spPr>
      </p:pic>
      <p:sp>
        <p:nvSpPr>
          <p:cNvPr id="3" name="圆角矩形 2"/>
          <p:cNvSpPr/>
          <p:nvPr/>
        </p:nvSpPr>
        <p:spPr>
          <a:xfrm>
            <a:off x="143695" y="53416"/>
            <a:ext cx="5992700" cy="58476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CN" sz="2400" b="1" dirty="0">
                <a:solidFill>
                  <a:prstClr val="white"/>
                </a:solidFill>
                <a:latin typeface="Times New Roman" panose="02020603050405020304" pitchFamily="18" charset="0"/>
                <a:cs typeface="Times New Roman" panose="02020603050405020304" pitchFamily="18" charset="0"/>
              </a:rPr>
              <a:t>Systematic errors of NP </a:t>
            </a:r>
            <a:r>
              <a:rPr lang="en-US" altLang="zh-CN" sz="2400" b="1" dirty="0" smtClean="0">
                <a:solidFill>
                  <a:prstClr val="white"/>
                </a:solidFill>
                <a:latin typeface="Times New Roman" panose="02020603050405020304" pitchFamily="18" charset="0"/>
                <a:cs typeface="Times New Roman" panose="02020603050405020304" pitchFamily="18" charset="0"/>
              </a:rPr>
              <a:t>method: simulation</a:t>
            </a:r>
            <a:endParaRPr lang="zh-CN" altLang="en-US" sz="2400" b="1" dirty="0">
              <a:solidFill>
                <a:prstClr val="white"/>
              </a:solidFill>
              <a:latin typeface="Elephant" pitchFamily="18" charset="0"/>
            </a:endParaRPr>
          </a:p>
        </p:txBody>
      </p:sp>
      <p:sp>
        <p:nvSpPr>
          <p:cNvPr id="7" name="文本框 6"/>
          <p:cNvSpPr txBox="1"/>
          <p:nvPr/>
        </p:nvSpPr>
        <p:spPr>
          <a:xfrm>
            <a:off x="186444" y="816677"/>
            <a:ext cx="4587666" cy="400110"/>
          </a:xfrm>
          <a:prstGeom prst="rect">
            <a:avLst/>
          </a:prstGeom>
          <a:noFill/>
        </p:spPr>
        <p:txBody>
          <a:bodyPr wrap="none" rtlCol="0">
            <a:spAutoFit/>
          </a:bodyPr>
          <a:lstStyle/>
          <a:p>
            <a:r>
              <a:rPr lang="en-US" altLang="zh-CN" sz="2000" b="1" dirty="0"/>
              <a:t>2</a:t>
            </a:r>
            <a:r>
              <a:rPr lang="en-US" altLang="zh-CN" sz="2000" b="1" dirty="0" smtClean="0"/>
              <a:t>. Sampling effect correction (first order):</a:t>
            </a:r>
            <a:endParaRPr lang="zh-CN" altLang="en-US" sz="2000" b="1" dirty="0"/>
          </a:p>
        </p:txBody>
      </p:sp>
      <p:pic>
        <p:nvPicPr>
          <p:cNvPr id="8" name="图片 7"/>
          <p:cNvPicPr>
            <a:picLocks noChangeAspect="1"/>
          </p:cNvPicPr>
          <p:nvPr/>
        </p:nvPicPr>
        <p:blipFill>
          <a:blip r:embed="rId3">
            <a:duotone>
              <a:prstClr val="black"/>
              <a:schemeClr val="accent2">
                <a:tint val="45000"/>
                <a:satMod val="400000"/>
              </a:schemeClr>
            </a:duotone>
          </a:blip>
          <a:stretch>
            <a:fillRect/>
          </a:stretch>
        </p:blipFill>
        <p:spPr>
          <a:xfrm>
            <a:off x="460826" y="1395285"/>
            <a:ext cx="2559623" cy="617427"/>
          </a:xfrm>
          <a:prstGeom prst="rect">
            <a:avLst/>
          </a:prstGeom>
        </p:spPr>
      </p:pic>
      <p:sp>
        <p:nvSpPr>
          <p:cNvPr id="9" name="圆角矩形标注 8"/>
          <p:cNvSpPr/>
          <p:nvPr/>
        </p:nvSpPr>
        <p:spPr>
          <a:xfrm>
            <a:off x="862149" y="3252651"/>
            <a:ext cx="1711234" cy="2103120"/>
          </a:xfrm>
          <a:prstGeom prst="wedgeRoundRectCallout">
            <a:avLst>
              <a:gd name="adj1" fmla="val 337451"/>
              <a:gd name="adj2" fmla="val -39984"/>
              <a:gd name="adj3" fmla="val 16667"/>
            </a:avLst>
          </a:prstGeom>
        </p:spPr>
        <p:style>
          <a:lnRef idx="3">
            <a:schemeClr val="lt1"/>
          </a:lnRef>
          <a:fillRef idx="1">
            <a:schemeClr val="accent2"/>
          </a:fillRef>
          <a:effectRef idx="1">
            <a:schemeClr val="accent2"/>
          </a:effectRef>
          <a:fontRef idx="minor">
            <a:schemeClr val="lt1"/>
          </a:fontRef>
        </p:style>
        <p:txBody>
          <a:bodyPr rtlCol="0" anchor="ctr"/>
          <a:lstStyle/>
          <a:p>
            <a:r>
              <a:rPr lang="en-US" altLang="zh-CN" sz="2400" b="1" dirty="0">
                <a:solidFill>
                  <a:schemeClr val="bg1"/>
                </a:solidFill>
              </a:rPr>
              <a:t>Already several percent </a:t>
            </a:r>
            <a:r>
              <a:rPr lang="en-US" altLang="zh-CN" sz="2400" b="1" dirty="0" smtClean="0">
                <a:solidFill>
                  <a:schemeClr val="bg1"/>
                </a:solidFill>
              </a:rPr>
              <a:t>accuracy!</a:t>
            </a:r>
            <a:endParaRPr lang="en-US" altLang="zh-CN" sz="2400" b="1" dirty="0">
              <a:solidFill>
                <a:schemeClr val="bg1"/>
              </a:solidFill>
            </a:endParaRPr>
          </a:p>
        </p:txBody>
      </p:sp>
      <p:sp>
        <p:nvSpPr>
          <p:cNvPr id="10" name="文本框 9"/>
          <p:cNvSpPr txBox="1"/>
          <p:nvPr/>
        </p:nvSpPr>
        <p:spPr>
          <a:xfrm>
            <a:off x="4885347" y="5643154"/>
            <a:ext cx="1251048" cy="369332"/>
          </a:xfrm>
          <a:prstGeom prst="rect">
            <a:avLst/>
          </a:prstGeom>
          <a:noFill/>
        </p:spPr>
        <p:txBody>
          <a:bodyPr wrap="none" rtlCol="0">
            <a:spAutoFit/>
          </a:bodyPr>
          <a:lstStyle/>
          <a:p>
            <a:r>
              <a:rPr lang="en-US" altLang="zh-CN" dirty="0" smtClean="0"/>
              <a:t>Halo set A1</a:t>
            </a:r>
            <a:endParaRPr lang="zh-CN" altLang="en-US" dirty="0"/>
          </a:p>
        </p:txBody>
      </p:sp>
      <p:sp>
        <p:nvSpPr>
          <p:cNvPr id="11" name="文本框 10"/>
          <p:cNvSpPr txBox="1"/>
          <p:nvPr/>
        </p:nvSpPr>
        <p:spPr>
          <a:xfrm>
            <a:off x="7437220" y="1016732"/>
            <a:ext cx="1260025" cy="369332"/>
          </a:xfrm>
          <a:prstGeom prst="rect">
            <a:avLst/>
          </a:prstGeom>
          <a:noFill/>
        </p:spPr>
        <p:txBody>
          <a:bodyPr wrap="none" rtlCol="0">
            <a:spAutoFit/>
          </a:bodyPr>
          <a:lstStyle/>
          <a:p>
            <a:r>
              <a:rPr lang="en-US" altLang="zh-CN" dirty="0" smtClean="0">
                <a:solidFill>
                  <a:schemeClr val="accent1">
                    <a:lumMod val="75000"/>
                  </a:schemeClr>
                </a:solidFill>
              </a:rPr>
              <a:t>preliminary</a:t>
            </a:r>
            <a:endParaRPr lang="zh-CN" altLang="en-US" dirty="0">
              <a:solidFill>
                <a:schemeClr val="accent1">
                  <a:lumMod val="75000"/>
                </a:schemeClr>
              </a:solidFill>
            </a:endParaRPr>
          </a:p>
        </p:txBody>
      </p:sp>
    </p:spTree>
    <p:extLst>
      <p:ext uri="{BB962C8B-B14F-4D97-AF65-F5344CB8AC3E}">
        <p14:creationId xmlns:p14="http://schemas.microsoft.com/office/powerpoint/2010/main" val="20523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solidFill>
                  <a:schemeClr val="accent1">
                    <a:lumMod val="75000"/>
                  </a:schemeClr>
                </a:solidFill>
                <a:latin typeface="Times New Roman" panose="02020603050405020304" pitchFamily="18" charset="0"/>
                <a:cs typeface="Times New Roman" panose="02020603050405020304" pitchFamily="18" charset="0"/>
              </a:rPr>
              <a:t>D</a:t>
            </a:r>
            <a:r>
              <a:rPr lang="en-US" altLang="zh-CN" dirty="0" smtClean="0">
                <a:solidFill>
                  <a:schemeClr val="accent1">
                    <a:lumMod val="75000"/>
                  </a:schemeClr>
                </a:solidFill>
                <a:latin typeface="Times New Roman" panose="02020603050405020304" pitchFamily="18" charset="0"/>
                <a:cs typeface="Times New Roman" panose="02020603050405020304" pitchFamily="18" charset="0"/>
              </a:rPr>
              <a:t>iscussion</a:t>
            </a:r>
            <a:endParaRPr lang="zh-CN" alt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内容占位符 4"/>
          <p:cNvSpPr>
            <a:spLocks noGrp="1"/>
          </p:cNvSpPr>
          <p:nvPr>
            <p:ph idx="1"/>
          </p:nvPr>
        </p:nvSpPr>
        <p:spPr/>
        <p:txBody>
          <a:bodyPr/>
          <a:lstStyle/>
          <a:p>
            <a:r>
              <a:rPr lang="en-US" altLang="zh-CN" dirty="0" smtClean="0">
                <a:latin typeface="Times New Roman" panose="02020603050405020304" pitchFamily="18" charset="0"/>
                <a:cs typeface="Times New Roman" panose="02020603050405020304" pitchFamily="18" charset="0"/>
              </a:rPr>
              <a:t>Other velocity assignment methods suffer from this systematic error too.</a:t>
            </a:r>
          </a:p>
          <a:p>
            <a:endParaRPr lang="en-US" altLang="zh-CN" dirty="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We need higher order correction to archive O(1%) systematic errors ?</a:t>
            </a:r>
            <a:endParaRPr lang="zh-CN" altLang="en-US" dirty="0">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2"/>
          <a:stretch>
            <a:fillRect/>
          </a:stretch>
        </p:blipFill>
        <p:spPr>
          <a:xfrm>
            <a:off x="1813967" y="4498249"/>
            <a:ext cx="5934075" cy="1466850"/>
          </a:xfrm>
          <a:prstGeom prst="rect">
            <a:avLst/>
          </a:prstGeom>
        </p:spPr>
      </p:pic>
    </p:spTree>
    <p:extLst>
      <p:ext uri="{BB962C8B-B14F-4D97-AF65-F5344CB8AC3E}">
        <p14:creationId xmlns:p14="http://schemas.microsoft.com/office/powerpoint/2010/main" val="1995770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3281"/>
            <a:ext cx="8229600" cy="1143000"/>
          </a:xfrm>
        </p:spPr>
        <p:txBody>
          <a:bodyPr/>
          <a:lstStyle/>
          <a:p>
            <a:r>
              <a:rPr lang="en-US" altLang="zh-CN" dirty="0" smtClean="0">
                <a:solidFill>
                  <a:schemeClr val="accent1">
                    <a:lumMod val="75000"/>
                  </a:schemeClr>
                </a:solidFill>
                <a:latin typeface="Times New Roman" panose="02020603050405020304" pitchFamily="18" charset="0"/>
                <a:cs typeface="Times New Roman" panose="02020603050405020304" pitchFamily="18" charset="0"/>
              </a:rPr>
              <a:t>Outline</a:t>
            </a:r>
            <a:endParaRPr lang="zh-CN" alt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11437" y="1181564"/>
            <a:ext cx="8229600" cy="5053982"/>
          </a:xfrm>
        </p:spPr>
        <p:txBody>
          <a:bodyPr>
            <a:normAutofit fontScale="85000" lnSpcReduction="20000"/>
          </a:bodyPr>
          <a:lstStyle/>
          <a:p>
            <a:r>
              <a:rPr lang="en-US" altLang="zh-CN" dirty="0" smtClean="0">
                <a:latin typeface="Times New Roman" panose="02020603050405020304" pitchFamily="18" charset="0"/>
                <a:cs typeface="Times New Roman" panose="02020603050405020304" pitchFamily="18" charset="0"/>
              </a:rPr>
              <a:t>We want to measure halo velocity bias, volume-weighted.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(Y</a:t>
            </a:r>
            <a:r>
              <a:rPr lang="en-US" altLang="zh-CN" sz="2200" dirty="0">
                <a:solidFill>
                  <a:schemeClr val="accent6">
                    <a:lumMod val="50000"/>
                  </a:schemeClr>
                </a:solidFill>
                <a:latin typeface="Times New Roman" panose="02020603050405020304" pitchFamily="18" charset="0"/>
                <a:cs typeface="Times New Roman" panose="02020603050405020304" pitchFamily="18" charset="0"/>
              </a:rPr>
              <a:t>. Zheng, P. Zhang, Y. Jing,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200" b="1" dirty="0" err="1" smtClean="0">
                <a:solidFill>
                  <a:schemeClr val="accent6">
                    <a:lumMod val="50000"/>
                  </a:schemeClr>
                </a:solidFill>
                <a:latin typeface="Times New Roman" panose="02020603050405020304" pitchFamily="18" charset="0"/>
                <a:cs typeface="Times New Roman" panose="02020603050405020304" pitchFamily="18" charset="0"/>
              </a:rPr>
              <a:t>paperB</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2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preparation)</a:t>
            </a:r>
          </a:p>
          <a:p>
            <a:endParaRPr lang="en-US" altLang="zh-CN" dirty="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We find non-negligible systematic error in volume-weighted velocity measurement!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(1308.0886; </a:t>
            </a:r>
            <a:r>
              <a:rPr lang="en-US" altLang="zh-CN" sz="2200" dirty="0">
                <a:solidFill>
                  <a:schemeClr val="accent6">
                    <a:lumMod val="50000"/>
                  </a:schemeClr>
                </a:solidFill>
                <a:latin typeface="Times New Roman" panose="02020603050405020304" pitchFamily="18" charset="0"/>
                <a:cs typeface="Times New Roman" panose="02020603050405020304" pitchFamily="18" charset="0"/>
              </a:rPr>
              <a:t>Y. Zheng, P. Zhang, Y. Jing,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200" b="1" dirty="0" err="1" smtClean="0">
                <a:solidFill>
                  <a:schemeClr val="accent6">
                    <a:lumMod val="50000"/>
                  </a:schemeClr>
                </a:solidFill>
                <a:latin typeface="Times New Roman" panose="02020603050405020304" pitchFamily="18" charset="0"/>
                <a:cs typeface="Times New Roman" panose="02020603050405020304" pitchFamily="18" charset="0"/>
              </a:rPr>
              <a:t>paperB</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2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preparation)</a:t>
            </a:r>
            <a:endParaRPr lang="en-US" altLang="zh-CN" dirty="0" smtClean="0">
              <a:latin typeface="Times New Roman" panose="02020603050405020304" pitchFamily="18" charset="0"/>
              <a:cs typeface="Times New Roman" panose="02020603050405020304" pitchFamily="18" charset="0"/>
            </a:endParaRPr>
          </a:p>
          <a:p>
            <a:endParaRPr lang="en-US" altLang="zh-CN" dirty="0" smtClean="0">
              <a:solidFill>
                <a:srgbClr val="FF0000"/>
              </a:solidFill>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We try to understand this systematic error theoretically and by simulation. </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(P</a:t>
            </a:r>
            <a:r>
              <a:rPr lang="en-US" altLang="zh-CN" sz="2400" dirty="0">
                <a:solidFill>
                  <a:schemeClr val="accent6">
                    <a:lumMod val="50000"/>
                  </a:schemeClr>
                </a:solidFill>
                <a:latin typeface="Times New Roman" panose="02020603050405020304" pitchFamily="18" charset="0"/>
                <a:cs typeface="Times New Roman" panose="02020603050405020304" pitchFamily="18" charset="0"/>
              </a:rPr>
              <a:t>. Zhang, Y. Zheng, Y. Jing, (</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400" b="1" dirty="0" err="1" smtClean="0">
                <a:solidFill>
                  <a:schemeClr val="accent6">
                    <a:lumMod val="50000"/>
                  </a:schemeClr>
                </a:solidFill>
                <a:latin typeface="Times New Roman" panose="02020603050405020304" pitchFamily="18" charset="0"/>
                <a:cs typeface="Times New Roman" panose="02020603050405020304" pitchFamily="18" charset="0"/>
              </a:rPr>
              <a:t>paperSI</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4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preparation; Y</a:t>
            </a:r>
            <a:r>
              <a:rPr lang="en-US" altLang="zh-CN" sz="2400" dirty="0">
                <a:solidFill>
                  <a:schemeClr val="accent6">
                    <a:lumMod val="50000"/>
                  </a:schemeClr>
                </a:solidFill>
                <a:latin typeface="Times New Roman" panose="02020603050405020304" pitchFamily="18" charset="0"/>
                <a:cs typeface="Times New Roman" panose="02020603050405020304" pitchFamily="18" charset="0"/>
              </a:rPr>
              <a:t>. Zheng, P. Zhang, Y. Jing, (</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2014, </a:t>
            </a:r>
            <a:r>
              <a:rPr lang="en-US" altLang="zh-CN" sz="2400" b="1" dirty="0" err="1" smtClean="0">
                <a:solidFill>
                  <a:schemeClr val="accent6">
                    <a:lumMod val="50000"/>
                  </a:schemeClr>
                </a:solidFill>
                <a:latin typeface="Times New Roman" panose="02020603050405020304" pitchFamily="18" charset="0"/>
                <a:cs typeface="Times New Roman" panose="02020603050405020304" pitchFamily="18" charset="0"/>
              </a:rPr>
              <a:t>paperSII</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sz="2400" dirty="0">
                <a:solidFill>
                  <a:schemeClr val="accent6">
                    <a:lumMod val="50000"/>
                  </a:schemeClr>
                </a:solidFill>
                <a:latin typeface="Times New Roman" panose="02020603050405020304" pitchFamily="18" charset="0"/>
                <a:cs typeface="Times New Roman" panose="02020603050405020304" pitchFamily="18" charset="0"/>
              </a:rPr>
              <a:t>in </a:t>
            </a:r>
            <a:r>
              <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rPr>
              <a:t>preparation) </a:t>
            </a:r>
          </a:p>
          <a:p>
            <a:endPar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endParaRPr>
          </a:p>
          <a:p>
            <a:endParaRPr lang="en-US" altLang="zh-CN" sz="2400" dirty="0" smtClean="0">
              <a:solidFill>
                <a:schemeClr val="accent6">
                  <a:lumMod val="50000"/>
                </a:schemeClr>
              </a:solidFill>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Now we have achieved </a:t>
            </a:r>
            <a:r>
              <a:rPr lang="en-US" altLang="zh-CN" dirty="0" smtClean="0">
                <a:solidFill>
                  <a:srgbClr val="FF0000"/>
                </a:solidFill>
                <a:latin typeface="Times New Roman" panose="02020603050405020304" pitchFamily="18" charset="0"/>
                <a:cs typeface="Times New Roman" panose="02020603050405020304" pitchFamily="18" charset="0"/>
              </a:rPr>
              <a:t>several percent </a:t>
            </a:r>
            <a:r>
              <a:rPr lang="en-US" altLang="zh-CN" dirty="0" smtClean="0">
                <a:latin typeface="Times New Roman" panose="02020603050405020304" pitchFamily="18" charset="0"/>
                <a:cs typeface="Times New Roman" panose="02020603050405020304" pitchFamily="18" charset="0"/>
              </a:rPr>
              <a:t>level accuracy, but not enough, </a:t>
            </a:r>
            <a:r>
              <a:rPr lang="en-US" altLang="zh-CN" dirty="0" smtClean="0">
                <a:solidFill>
                  <a:srgbClr val="FF0000"/>
                </a:solidFill>
                <a:latin typeface="Times New Roman" panose="02020603050405020304" pitchFamily="18" charset="0"/>
                <a:cs typeface="Times New Roman" panose="02020603050405020304" pitchFamily="18" charset="0"/>
              </a:rPr>
              <a:t>O(1%)</a:t>
            </a:r>
            <a:r>
              <a:rPr lang="en-US" altLang="zh-CN" dirty="0" smtClean="0">
                <a:latin typeface="Times New Roman" panose="02020603050405020304" pitchFamily="18" charset="0"/>
                <a:cs typeface="Times New Roman" panose="02020603050405020304" pitchFamily="18" charset="0"/>
              </a:rPr>
              <a:t>! </a:t>
            </a:r>
            <a:r>
              <a:rPr lang="en-US" altLang="zh-CN" sz="2200" dirty="0" smtClean="0">
                <a:solidFill>
                  <a:schemeClr val="accent6">
                    <a:lumMod val="50000"/>
                  </a:schemeClr>
                </a:solidFill>
                <a:latin typeface="Times New Roman" panose="02020603050405020304" pitchFamily="18" charset="0"/>
                <a:cs typeface="Times New Roman" panose="02020603050405020304" pitchFamily="18" charset="0"/>
              </a:rPr>
              <a:t>(</a:t>
            </a:r>
            <a:r>
              <a:rPr lang="en-US" altLang="zh-CN" sz="2200" b="1" dirty="0" err="1" smtClean="0">
                <a:solidFill>
                  <a:schemeClr val="accent6">
                    <a:lumMod val="50000"/>
                  </a:schemeClr>
                </a:solidFill>
                <a:latin typeface="Times New Roman" panose="02020603050405020304" pitchFamily="18" charset="0"/>
                <a:cs typeface="Times New Roman" panose="02020603050405020304" pitchFamily="18" charset="0"/>
              </a:rPr>
              <a:t>paperSII</a:t>
            </a:r>
            <a:r>
              <a:rPr lang="en-US" altLang="zh-CN" sz="2200" dirty="0">
                <a:solidFill>
                  <a:schemeClr val="accent6">
                    <a:lumMod val="50000"/>
                  </a:schemeClr>
                </a:solidFill>
                <a:latin typeface="Times New Roman" panose="02020603050405020304" pitchFamily="18" charset="0"/>
                <a:cs typeface="Times New Roman" panose="02020603050405020304" pitchFamily="18" charset="0"/>
              </a:rPr>
              <a:t>)</a:t>
            </a:r>
            <a:endParaRPr lang="en-US" altLang="zh-CN" sz="2200" dirty="0" smtClean="0">
              <a:latin typeface="Times New Roman" panose="02020603050405020304" pitchFamily="18" charset="0"/>
              <a:cs typeface="Times New Roman" panose="02020603050405020304" pitchFamily="18" charset="0"/>
            </a:endParaRPr>
          </a:p>
        </p:txBody>
      </p:sp>
      <p:grpSp>
        <p:nvGrpSpPr>
          <p:cNvPr id="7" name="组合 6"/>
          <p:cNvGrpSpPr/>
          <p:nvPr/>
        </p:nvGrpSpPr>
        <p:grpSpPr>
          <a:xfrm>
            <a:off x="4142453" y="1955003"/>
            <a:ext cx="484687" cy="3296304"/>
            <a:chOff x="4087368" y="2362631"/>
            <a:chExt cx="484687" cy="3296304"/>
          </a:xfrm>
        </p:grpSpPr>
        <p:sp>
          <p:nvSpPr>
            <p:cNvPr id="4" name="下箭头 3"/>
            <p:cNvSpPr/>
            <p:nvPr/>
          </p:nvSpPr>
          <p:spPr>
            <a:xfrm>
              <a:off x="4087368" y="2362631"/>
              <a:ext cx="484632" cy="4627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下箭头 4"/>
            <p:cNvSpPr/>
            <p:nvPr/>
          </p:nvSpPr>
          <p:spPr>
            <a:xfrm>
              <a:off x="4087423" y="3686917"/>
              <a:ext cx="484632" cy="4627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下箭头 5"/>
            <p:cNvSpPr/>
            <p:nvPr/>
          </p:nvSpPr>
          <p:spPr>
            <a:xfrm>
              <a:off x="4087368" y="5196227"/>
              <a:ext cx="484632" cy="4627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26573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76337" y="225536"/>
            <a:ext cx="5992261" cy="584763"/>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zh-CN" sz="2400" b="1" dirty="0" smtClean="0">
                <a:solidFill>
                  <a:prstClr val="white"/>
                </a:solidFill>
                <a:latin typeface="Times New Roman" panose="02020603050405020304" pitchFamily="18" charset="0"/>
                <a:cs typeface="Times New Roman" panose="02020603050405020304" pitchFamily="18" charset="0"/>
              </a:rPr>
              <a:t>Motivation: Why </a:t>
            </a:r>
            <a:r>
              <a:rPr lang="en-US" altLang="zh-CN" sz="2400" b="1" dirty="0">
                <a:solidFill>
                  <a:prstClr val="white"/>
                </a:solidFill>
                <a:latin typeface="Times New Roman" panose="02020603050405020304" pitchFamily="18" charset="0"/>
                <a:cs typeface="Times New Roman" panose="02020603050405020304" pitchFamily="18" charset="0"/>
              </a:rPr>
              <a:t>halo velocity bias matters?</a:t>
            </a:r>
            <a:endParaRPr lang="zh-CN" altLang="en-US" sz="2400" b="1" dirty="0">
              <a:solidFill>
                <a:prstClr val="white"/>
              </a:solidFill>
              <a:latin typeface="Elephant" pitchFamily="18" charset="0"/>
            </a:endParaRPr>
          </a:p>
        </p:txBody>
      </p:sp>
      <p:pic>
        <p:nvPicPr>
          <p:cNvPr id="5" name="图片 4"/>
          <p:cNvPicPr>
            <a:picLocks noChangeAspect="1"/>
          </p:cNvPicPr>
          <p:nvPr/>
        </p:nvPicPr>
        <p:blipFill>
          <a:blip r:embed="rId3">
            <a:duotone>
              <a:prstClr val="black"/>
              <a:schemeClr val="accent3">
                <a:tint val="45000"/>
                <a:satMod val="400000"/>
              </a:schemeClr>
            </a:duotone>
          </a:blip>
          <a:stretch>
            <a:fillRect/>
          </a:stretch>
        </p:blipFill>
        <p:spPr>
          <a:xfrm>
            <a:off x="680808" y="1567445"/>
            <a:ext cx="7763407" cy="522614"/>
          </a:xfrm>
          <a:prstGeom prst="rect">
            <a:avLst/>
          </a:prstGeom>
        </p:spPr>
      </p:pic>
      <p:sp>
        <p:nvSpPr>
          <p:cNvPr id="6" name="文本框 5"/>
          <p:cNvSpPr txBox="1"/>
          <p:nvPr/>
        </p:nvSpPr>
        <p:spPr>
          <a:xfrm>
            <a:off x="680804" y="1069519"/>
            <a:ext cx="1687834"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altLang="zh-CN" dirty="0">
                <a:solidFill>
                  <a:prstClr val="white"/>
                </a:solidFill>
              </a:rPr>
              <a:t>In linear theory:</a:t>
            </a:r>
            <a:endParaRPr lang="zh-CN" altLang="en-US" dirty="0">
              <a:solidFill>
                <a:prstClr val="white"/>
              </a:solidFill>
            </a:endParaRPr>
          </a:p>
        </p:txBody>
      </p:sp>
      <p:sp>
        <p:nvSpPr>
          <p:cNvPr id="7" name="弧形 6"/>
          <p:cNvSpPr/>
          <p:nvPr/>
        </p:nvSpPr>
        <p:spPr>
          <a:xfrm>
            <a:off x="5969722" y="1487125"/>
            <a:ext cx="914400" cy="683254"/>
          </a:xfrm>
          <a:prstGeom prst="arc">
            <a:avLst>
              <a:gd name="adj1" fmla="val 16200000"/>
              <a:gd name="adj2" fmla="val 16085450"/>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CN" altLang="en-US">
              <a:solidFill>
                <a:prstClr val="black"/>
              </a:solidFill>
            </a:endParaRPr>
          </a:p>
        </p:txBody>
      </p:sp>
      <p:sp>
        <p:nvSpPr>
          <p:cNvPr id="8" name="文本框 7"/>
          <p:cNvSpPr txBox="1"/>
          <p:nvPr/>
        </p:nvSpPr>
        <p:spPr>
          <a:xfrm>
            <a:off x="5577842" y="1080550"/>
            <a:ext cx="3094501" cy="369332"/>
          </a:xfrm>
          <a:prstGeom prst="rect">
            <a:avLst/>
          </a:prstGeom>
          <a:noFill/>
        </p:spPr>
        <p:txBody>
          <a:bodyPr wrap="none" rtlCol="0">
            <a:spAutoFit/>
          </a:bodyPr>
          <a:lstStyle/>
          <a:p>
            <a:r>
              <a:rPr lang="en-US" altLang="zh-CN" dirty="0" err="1">
                <a:solidFill>
                  <a:prstClr val="black"/>
                </a:solidFill>
                <a:latin typeface="Times New Roman" panose="02020603050405020304" pitchFamily="18" charset="0"/>
                <a:cs typeface="Times New Roman" panose="02020603050405020304" pitchFamily="18" charset="0"/>
              </a:rPr>
              <a:t>Desjacques</a:t>
            </a:r>
            <a:r>
              <a:rPr lang="en-US" altLang="zh-CN" dirty="0">
                <a:solidFill>
                  <a:prstClr val="black"/>
                </a:solidFill>
                <a:latin typeface="Times New Roman" panose="02020603050405020304" pitchFamily="18" charset="0"/>
                <a:cs typeface="Times New Roman" panose="02020603050405020304" pitchFamily="18" charset="0"/>
              </a:rPr>
              <a:t> &amp; </a:t>
            </a:r>
            <a:r>
              <a:rPr lang="en-US" altLang="zh-CN" dirty="0" err="1">
                <a:solidFill>
                  <a:prstClr val="black"/>
                </a:solidFill>
                <a:latin typeface="Times New Roman" panose="02020603050405020304" pitchFamily="18" charset="0"/>
                <a:cs typeface="Times New Roman" panose="02020603050405020304" pitchFamily="18" charset="0"/>
              </a:rPr>
              <a:t>Sheth</a:t>
            </a:r>
            <a:r>
              <a:rPr lang="en-US" altLang="zh-CN" dirty="0">
                <a:solidFill>
                  <a:prstClr val="black"/>
                </a:solidFill>
                <a:latin typeface="Times New Roman" panose="02020603050405020304" pitchFamily="18" charset="0"/>
                <a:cs typeface="Times New Roman" panose="02020603050405020304" pitchFamily="18" charset="0"/>
              </a:rPr>
              <a:t> 0909.4544</a:t>
            </a:r>
            <a:endParaRPr lang="zh-CN" altLang="en-US" dirty="0">
              <a:solidFill>
                <a:prstClr val="black"/>
              </a:solidFill>
              <a:latin typeface="Times New Roman" panose="02020603050405020304" pitchFamily="18" charset="0"/>
              <a:cs typeface="Times New Roman" panose="02020603050405020304" pitchFamily="18" charset="0"/>
            </a:endParaRPr>
          </a:p>
        </p:txBody>
      </p:sp>
      <p:cxnSp>
        <p:nvCxnSpPr>
          <p:cNvPr id="10" name="直接箭头连接符 9"/>
          <p:cNvCxnSpPr/>
          <p:nvPr/>
        </p:nvCxnSpPr>
        <p:spPr>
          <a:xfrm flipH="1">
            <a:off x="2103120" y="2170383"/>
            <a:ext cx="4323802" cy="40657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3" name="文本框 12"/>
          <p:cNvSpPr txBox="1"/>
          <p:nvPr/>
        </p:nvSpPr>
        <p:spPr>
          <a:xfrm>
            <a:off x="748423" y="2580524"/>
            <a:ext cx="2761653"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zh-CN" dirty="0">
                <a:solidFill>
                  <a:prstClr val="black"/>
                </a:solidFill>
              </a:rPr>
              <a:t>Weak equivalence principle</a:t>
            </a:r>
            <a:endParaRPr lang="zh-CN" altLang="en-US" dirty="0">
              <a:solidFill>
                <a:prstClr val="black"/>
              </a:solidFill>
            </a:endParaRPr>
          </a:p>
        </p:txBody>
      </p:sp>
      <p:cxnSp>
        <p:nvCxnSpPr>
          <p:cNvPr id="14" name="直接箭头连接符 13"/>
          <p:cNvCxnSpPr>
            <a:endCxn id="18" idx="0"/>
          </p:cNvCxnSpPr>
          <p:nvPr/>
        </p:nvCxnSpPr>
        <p:spPr>
          <a:xfrm>
            <a:off x="6426928" y="2170383"/>
            <a:ext cx="152963" cy="40657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8" name="文本框 17"/>
          <p:cNvSpPr txBox="1"/>
          <p:nvPr/>
        </p:nvSpPr>
        <p:spPr>
          <a:xfrm>
            <a:off x="4715566" y="2576954"/>
            <a:ext cx="3728649"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zh-CN" dirty="0">
                <a:solidFill>
                  <a:prstClr val="black"/>
                </a:solidFill>
              </a:rPr>
              <a:t>Environmentally dependent evolution</a:t>
            </a:r>
            <a:endParaRPr lang="zh-CN" altLang="en-US" dirty="0">
              <a:solidFill>
                <a:prstClr val="black"/>
              </a:solidFill>
            </a:endParaRPr>
          </a:p>
        </p:txBody>
      </p:sp>
      <p:cxnSp>
        <p:nvCxnSpPr>
          <p:cNvPr id="20" name="直接箭头连接符 19"/>
          <p:cNvCxnSpPr/>
          <p:nvPr/>
        </p:nvCxnSpPr>
        <p:spPr>
          <a:xfrm>
            <a:off x="2103120" y="2953430"/>
            <a:ext cx="574766" cy="48689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接箭头连接符 21"/>
          <p:cNvCxnSpPr/>
          <p:nvPr/>
        </p:nvCxnSpPr>
        <p:spPr>
          <a:xfrm flipH="1">
            <a:off x="2677886" y="2983529"/>
            <a:ext cx="3902000" cy="44965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4" name="文本框 23"/>
          <p:cNvSpPr txBox="1"/>
          <p:nvPr/>
        </p:nvSpPr>
        <p:spPr>
          <a:xfrm>
            <a:off x="2390507" y="3440325"/>
            <a:ext cx="865943"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zh-CN" sz="2400" b="1" dirty="0">
                <a:solidFill>
                  <a:prstClr val="black"/>
                </a:solidFill>
              </a:rPr>
              <a:t>halos</a:t>
            </a:r>
            <a:endParaRPr lang="zh-CN" altLang="en-US" b="1" dirty="0">
              <a:solidFill>
                <a:prstClr val="black"/>
              </a:solidFill>
            </a:endParaRPr>
          </a:p>
        </p:txBody>
      </p:sp>
      <p:cxnSp>
        <p:nvCxnSpPr>
          <p:cNvPr id="25" name="直接箭头连接符 24"/>
          <p:cNvCxnSpPr/>
          <p:nvPr/>
        </p:nvCxnSpPr>
        <p:spPr>
          <a:xfrm>
            <a:off x="3237518" y="3694236"/>
            <a:ext cx="1582548" cy="702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8" name="文本框 27"/>
          <p:cNvSpPr txBox="1"/>
          <p:nvPr/>
        </p:nvSpPr>
        <p:spPr>
          <a:xfrm>
            <a:off x="4820062" y="3468077"/>
            <a:ext cx="1197636"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zh-CN" sz="2400" b="1" dirty="0">
                <a:solidFill>
                  <a:prstClr val="black"/>
                </a:solidFill>
              </a:rPr>
              <a:t>galaxies</a:t>
            </a:r>
            <a:endParaRPr lang="zh-CN" altLang="en-US" b="1" dirty="0">
              <a:solidFill>
                <a:prstClr val="black"/>
              </a:solidFill>
            </a:endParaRPr>
          </a:p>
        </p:txBody>
      </p:sp>
      <p:sp>
        <p:nvSpPr>
          <p:cNvPr id="30" name="文本框 29"/>
          <p:cNvSpPr txBox="1"/>
          <p:nvPr/>
        </p:nvSpPr>
        <p:spPr>
          <a:xfrm>
            <a:off x="680804" y="4402183"/>
            <a:ext cx="4532010"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altLang="zh-CN" sz="2000" b="1" dirty="0" err="1">
                <a:solidFill>
                  <a:prstClr val="white"/>
                </a:solidFill>
              </a:rPr>
              <a:t>Lagrangian</a:t>
            </a:r>
            <a:r>
              <a:rPr lang="en-US" altLang="zh-CN" sz="2000" b="1" dirty="0">
                <a:solidFill>
                  <a:prstClr val="white"/>
                </a:solidFill>
              </a:rPr>
              <a:t> velocity bias: </a:t>
            </a:r>
            <a:r>
              <a:rPr lang="en-US" altLang="zh-CN" sz="2000" b="1" dirty="0">
                <a:solidFill>
                  <a:srgbClr val="FFC000"/>
                </a:solidFill>
              </a:rPr>
              <a:t>non-negligible!</a:t>
            </a:r>
            <a:endParaRPr lang="zh-CN" altLang="en-US" sz="2000" b="1" dirty="0">
              <a:solidFill>
                <a:prstClr val="white"/>
              </a:solidFill>
            </a:endParaRPr>
          </a:p>
        </p:txBody>
      </p:sp>
      <p:sp>
        <p:nvSpPr>
          <p:cNvPr id="31" name="文本框 30"/>
          <p:cNvSpPr txBox="1"/>
          <p:nvPr/>
        </p:nvSpPr>
        <p:spPr>
          <a:xfrm>
            <a:off x="5336266" y="4279076"/>
            <a:ext cx="3095719" cy="646331"/>
          </a:xfrm>
          <a:prstGeom prst="rect">
            <a:avLst/>
          </a:prstGeom>
          <a:noFill/>
        </p:spPr>
        <p:txBody>
          <a:bodyPr wrap="none" rtlCol="0">
            <a:spAutoFit/>
          </a:bodyPr>
          <a:lstStyle/>
          <a:p>
            <a:r>
              <a:rPr lang="en-US" altLang="zh-CN" dirty="0" err="1">
                <a:solidFill>
                  <a:prstClr val="black"/>
                </a:solidFill>
                <a:latin typeface="Times New Roman" panose="02020603050405020304" pitchFamily="18" charset="0"/>
                <a:cs typeface="Times New Roman" panose="02020603050405020304" pitchFamily="18" charset="0"/>
              </a:rPr>
              <a:t>Desjacques</a:t>
            </a:r>
            <a:r>
              <a:rPr lang="en-US" altLang="zh-CN" dirty="0">
                <a:solidFill>
                  <a:prstClr val="black"/>
                </a:solidFill>
                <a:latin typeface="Times New Roman" panose="02020603050405020304" pitchFamily="18" charset="0"/>
                <a:cs typeface="Times New Roman" panose="02020603050405020304" pitchFamily="18" charset="0"/>
              </a:rPr>
              <a:t> 0806.0007,</a:t>
            </a:r>
          </a:p>
          <a:p>
            <a:r>
              <a:rPr lang="en-US" altLang="zh-CN" dirty="0" err="1">
                <a:solidFill>
                  <a:prstClr val="black"/>
                </a:solidFill>
                <a:latin typeface="Times New Roman" panose="02020603050405020304" pitchFamily="18" charset="0"/>
                <a:cs typeface="Times New Roman" panose="02020603050405020304" pitchFamily="18" charset="0"/>
              </a:rPr>
              <a:t>Desjacques</a:t>
            </a:r>
            <a:r>
              <a:rPr lang="en-US" altLang="zh-CN" dirty="0">
                <a:solidFill>
                  <a:prstClr val="black"/>
                </a:solidFill>
                <a:latin typeface="Times New Roman" panose="02020603050405020304" pitchFamily="18" charset="0"/>
                <a:cs typeface="Times New Roman" panose="02020603050405020304" pitchFamily="18" charset="0"/>
              </a:rPr>
              <a:t> &amp; </a:t>
            </a:r>
            <a:r>
              <a:rPr lang="en-US" altLang="zh-CN" dirty="0" err="1">
                <a:solidFill>
                  <a:prstClr val="black"/>
                </a:solidFill>
                <a:latin typeface="Times New Roman" panose="02020603050405020304" pitchFamily="18" charset="0"/>
                <a:cs typeface="Times New Roman" panose="02020603050405020304" pitchFamily="18" charset="0"/>
              </a:rPr>
              <a:t>Sheth</a:t>
            </a:r>
            <a:r>
              <a:rPr lang="en-US" altLang="zh-CN" dirty="0">
                <a:solidFill>
                  <a:prstClr val="black"/>
                </a:solidFill>
                <a:latin typeface="Times New Roman" panose="02020603050405020304" pitchFamily="18" charset="0"/>
                <a:cs typeface="Times New Roman" panose="02020603050405020304" pitchFamily="18" charset="0"/>
              </a:rPr>
              <a:t> 0909.4544</a:t>
            </a:r>
            <a:endParaRPr lang="zh-CN" altLang="en-US" dirty="0">
              <a:solidFill>
                <a:prstClr val="black"/>
              </a:solidFill>
              <a:latin typeface="Times New Roman" panose="02020603050405020304" pitchFamily="18" charset="0"/>
              <a:cs typeface="Times New Roman" panose="02020603050405020304" pitchFamily="18" charset="0"/>
            </a:endParaRPr>
          </a:p>
        </p:txBody>
      </p:sp>
      <p:sp>
        <p:nvSpPr>
          <p:cNvPr id="32" name="文本框 31"/>
          <p:cNvSpPr txBox="1"/>
          <p:nvPr/>
        </p:nvSpPr>
        <p:spPr>
          <a:xfrm>
            <a:off x="702579" y="5050974"/>
            <a:ext cx="6840591"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altLang="zh-CN" sz="2000" b="1" dirty="0">
                <a:solidFill>
                  <a:prstClr val="white"/>
                </a:solidFill>
              </a:rPr>
              <a:t>Relation between </a:t>
            </a:r>
            <a:r>
              <a:rPr lang="en-US" altLang="zh-CN" sz="2000" b="1" dirty="0" err="1">
                <a:solidFill>
                  <a:prstClr val="white"/>
                </a:solidFill>
              </a:rPr>
              <a:t>Lagrangian</a:t>
            </a:r>
            <a:r>
              <a:rPr lang="en-US" altLang="zh-CN" sz="2000" b="1" dirty="0">
                <a:solidFill>
                  <a:prstClr val="white"/>
                </a:solidFill>
              </a:rPr>
              <a:t> and </a:t>
            </a:r>
            <a:r>
              <a:rPr lang="en-US" altLang="zh-CN" sz="2000" b="1" dirty="0" err="1">
                <a:solidFill>
                  <a:prstClr val="white"/>
                </a:solidFill>
              </a:rPr>
              <a:t>Eularian</a:t>
            </a:r>
            <a:r>
              <a:rPr lang="en-US" altLang="zh-CN" sz="2000" b="1" dirty="0">
                <a:solidFill>
                  <a:prstClr val="white"/>
                </a:solidFill>
              </a:rPr>
              <a:t> space: </a:t>
            </a:r>
            <a:r>
              <a:rPr lang="en-US" altLang="zh-CN" sz="2000" b="1" dirty="0">
                <a:solidFill>
                  <a:srgbClr val="FFC000"/>
                </a:solidFill>
              </a:rPr>
              <a:t>complicated!</a:t>
            </a:r>
            <a:endParaRPr lang="zh-CN" altLang="en-US" sz="2000" b="1" dirty="0">
              <a:solidFill>
                <a:prstClr val="white"/>
              </a:solidFill>
            </a:endParaRPr>
          </a:p>
        </p:txBody>
      </p:sp>
      <p:sp>
        <p:nvSpPr>
          <p:cNvPr id="33" name="文本框 32"/>
          <p:cNvSpPr txBox="1"/>
          <p:nvPr/>
        </p:nvSpPr>
        <p:spPr>
          <a:xfrm>
            <a:off x="5418884" y="5538650"/>
            <a:ext cx="3566041" cy="369332"/>
          </a:xfrm>
          <a:prstGeom prst="rect">
            <a:avLst/>
          </a:prstGeom>
          <a:noFill/>
        </p:spPr>
        <p:txBody>
          <a:bodyPr wrap="none" rtlCol="0">
            <a:spAutoFit/>
          </a:bodyPr>
          <a:lstStyle/>
          <a:p>
            <a:r>
              <a:rPr lang="en-US" altLang="zh-CN" dirty="0">
                <a:solidFill>
                  <a:prstClr val="black"/>
                </a:solidFill>
                <a:latin typeface="Times New Roman" panose="02020603050405020304" pitchFamily="18" charset="0"/>
                <a:cs typeface="Times New Roman" panose="02020603050405020304" pitchFamily="18" charset="0"/>
              </a:rPr>
              <a:t>e.g. </a:t>
            </a:r>
            <a:r>
              <a:rPr lang="en-US" altLang="zh-CN" dirty="0" err="1">
                <a:solidFill>
                  <a:prstClr val="black"/>
                </a:solidFill>
                <a:latin typeface="Times New Roman" panose="02020603050405020304" pitchFamily="18" charset="0"/>
                <a:cs typeface="Times New Roman" panose="02020603050405020304" pitchFamily="18" charset="0"/>
              </a:rPr>
              <a:t>Colberg</a:t>
            </a:r>
            <a:r>
              <a:rPr lang="en-US" altLang="zh-CN" dirty="0">
                <a:solidFill>
                  <a:prstClr val="black"/>
                </a:solidFill>
                <a:latin typeface="Times New Roman" panose="02020603050405020304" pitchFamily="18" charset="0"/>
                <a:cs typeface="Times New Roman" panose="02020603050405020304" pitchFamily="18" charset="0"/>
              </a:rPr>
              <a:t> et al. MNRAS 313, 229</a:t>
            </a:r>
            <a:endParaRPr lang="zh-CN" altLang="en-US" dirty="0">
              <a:solidFill>
                <a:prstClr val="black"/>
              </a:solidFill>
              <a:latin typeface="Times New Roman" panose="02020603050405020304" pitchFamily="18" charset="0"/>
              <a:cs typeface="Times New Roman" panose="02020603050405020304" pitchFamily="18" charset="0"/>
            </a:endParaRPr>
          </a:p>
        </p:txBody>
      </p:sp>
      <p:grpSp>
        <p:nvGrpSpPr>
          <p:cNvPr id="36" name="组合 35"/>
          <p:cNvGrpSpPr/>
          <p:nvPr/>
        </p:nvGrpSpPr>
        <p:grpSpPr>
          <a:xfrm>
            <a:off x="715642" y="5316583"/>
            <a:ext cx="3043427" cy="1323439"/>
            <a:chOff x="728701" y="5394957"/>
            <a:chExt cx="3043427" cy="1323439"/>
          </a:xfrm>
        </p:grpSpPr>
        <p:sp>
          <p:nvSpPr>
            <p:cNvPr id="34" name="文本框 33"/>
            <p:cNvSpPr txBox="1"/>
            <p:nvPr/>
          </p:nvSpPr>
          <p:spPr>
            <a:xfrm>
              <a:off x="728701" y="5808617"/>
              <a:ext cx="2500236"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US" altLang="zh-CN" sz="2000" b="1" dirty="0" err="1">
                  <a:solidFill>
                    <a:prstClr val="white"/>
                  </a:solidFill>
                </a:rPr>
                <a:t>Eularian</a:t>
              </a:r>
              <a:r>
                <a:rPr lang="en-US" altLang="zh-CN" sz="2000" b="1" dirty="0">
                  <a:solidFill>
                    <a:prstClr val="white"/>
                  </a:solidFill>
                </a:rPr>
                <a:t> velocity bias:</a:t>
              </a:r>
              <a:endParaRPr lang="zh-CN" altLang="en-US" sz="2000" b="1" dirty="0">
                <a:solidFill>
                  <a:prstClr val="white"/>
                </a:solidFill>
              </a:endParaRPr>
            </a:p>
          </p:txBody>
        </p:sp>
        <p:sp>
          <p:nvSpPr>
            <p:cNvPr id="35" name="文本框 34"/>
            <p:cNvSpPr txBox="1"/>
            <p:nvPr/>
          </p:nvSpPr>
          <p:spPr>
            <a:xfrm>
              <a:off x="3111370" y="5394957"/>
              <a:ext cx="660758" cy="1323439"/>
            </a:xfrm>
            <a:prstGeom prst="rect">
              <a:avLst/>
            </a:prstGeom>
            <a:noFill/>
          </p:spPr>
          <p:txBody>
            <a:bodyPr wrap="none" rtlCol="0">
              <a:spAutoFit/>
            </a:bodyPr>
            <a:lstStyle/>
            <a:p>
              <a:r>
                <a:rPr lang="en-US" altLang="zh-CN" sz="8000" b="1" dirty="0">
                  <a:solidFill>
                    <a:srgbClr val="FFC000"/>
                  </a:solidFill>
                </a:rPr>
                <a:t>?</a:t>
              </a:r>
              <a:endParaRPr lang="zh-CN" altLang="en-US" sz="3200" b="1" dirty="0">
                <a:solidFill>
                  <a:srgbClr val="FFC000"/>
                </a:solidFill>
              </a:endParaRPr>
            </a:p>
          </p:txBody>
        </p:sp>
      </p:grpSp>
    </p:spTree>
    <p:extLst>
      <p:ext uri="{BB962C8B-B14F-4D97-AF65-F5344CB8AC3E}">
        <p14:creationId xmlns:p14="http://schemas.microsoft.com/office/powerpoint/2010/main" val="2256452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328590" y="264726"/>
            <a:ext cx="4674488" cy="4888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2000" b="1" dirty="0">
                <a:solidFill>
                  <a:prstClr val="white"/>
                </a:solidFill>
                <a:latin typeface="Times New Roman" panose="02020603050405020304" pitchFamily="18" charset="0"/>
                <a:cs typeface="Times New Roman" panose="02020603050405020304" pitchFamily="18" charset="0"/>
              </a:rPr>
              <a:t>How to measure the halo velocity bias?</a:t>
            </a:r>
            <a:endParaRPr lang="zh-CN" altLang="en-US" sz="2000" b="1" dirty="0">
              <a:solidFill>
                <a:prstClr val="white"/>
              </a:solidFill>
              <a:latin typeface="Elephant" pitchFamily="18" charset="0"/>
            </a:endParaRPr>
          </a:p>
        </p:txBody>
      </p:sp>
      <p:grpSp>
        <p:nvGrpSpPr>
          <p:cNvPr id="14" name="组合 13"/>
          <p:cNvGrpSpPr/>
          <p:nvPr/>
        </p:nvGrpSpPr>
        <p:grpSpPr>
          <a:xfrm>
            <a:off x="988874" y="991414"/>
            <a:ext cx="7732082" cy="1407542"/>
            <a:chOff x="933790" y="1522336"/>
            <a:chExt cx="7732082" cy="1407542"/>
          </a:xfrm>
        </p:grpSpPr>
        <p:pic>
          <p:nvPicPr>
            <p:cNvPr id="6" name="图片 5"/>
            <p:cNvPicPr>
              <a:picLocks noChangeAspect="1"/>
            </p:cNvPicPr>
            <p:nvPr/>
          </p:nvPicPr>
          <p:blipFill>
            <a:blip r:embed="rId3">
              <a:duotone>
                <a:prstClr val="black"/>
                <a:schemeClr val="accent3">
                  <a:tint val="45000"/>
                  <a:satMod val="400000"/>
                </a:schemeClr>
              </a:duotone>
            </a:blip>
            <a:stretch>
              <a:fillRect/>
            </a:stretch>
          </p:blipFill>
          <p:spPr>
            <a:xfrm>
              <a:off x="933790" y="1541188"/>
              <a:ext cx="3563165" cy="1388686"/>
            </a:xfrm>
            <a:prstGeom prst="rect">
              <a:avLst/>
            </a:prstGeom>
          </p:spPr>
          <p:style>
            <a:lnRef idx="1">
              <a:schemeClr val="accent3"/>
            </a:lnRef>
            <a:fillRef idx="2">
              <a:schemeClr val="accent3"/>
            </a:fillRef>
            <a:effectRef idx="1">
              <a:schemeClr val="accent3"/>
            </a:effectRef>
            <a:fontRef idx="minor">
              <a:schemeClr val="dk1"/>
            </a:fontRef>
          </p:style>
        </p:pic>
        <p:sp>
          <p:nvSpPr>
            <p:cNvPr id="13" name="矩形 12"/>
            <p:cNvSpPr/>
            <p:nvPr/>
          </p:nvSpPr>
          <p:spPr>
            <a:xfrm>
              <a:off x="5003077" y="2283547"/>
              <a:ext cx="3662795"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zh-CN" altLang="en-US" dirty="0">
                  <a:solidFill>
                    <a:prstClr val="black"/>
                  </a:solidFill>
                </a:rPr>
                <a:t> </a:t>
              </a:r>
              <a:r>
                <a:rPr lang="en-US" altLang="zh-CN" dirty="0">
                  <a:solidFill>
                    <a:prstClr val="black"/>
                  </a:solidFill>
                </a:rPr>
                <a:t>P</a:t>
              </a:r>
              <a:r>
                <a:rPr lang="zh-CN" altLang="en-US" dirty="0">
                  <a:solidFill>
                    <a:prstClr val="black"/>
                  </a:solidFill>
                </a:rPr>
                <a:t>ower spectrum of volume weighted</a:t>
              </a:r>
            </a:p>
            <a:p>
              <a:r>
                <a:rPr lang="zh-CN" altLang="en-US" dirty="0">
                  <a:solidFill>
                    <a:prstClr val="black"/>
                  </a:solidFill>
                </a:rPr>
                <a:t>velocity of dark matter </a:t>
              </a:r>
              <a:r>
                <a:rPr lang="zh-CN" altLang="en-US" dirty="0">
                  <a:solidFill>
                    <a:srgbClr val="FF0000"/>
                  </a:solidFill>
                </a:rPr>
                <a:t>particles</a:t>
              </a:r>
            </a:p>
          </p:txBody>
        </p:sp>
        <p:cxnSp>
          <p:nvCxnSpPr>
            <p:cNvPr id="15" name="直接箭头连接符 14"/>
            <p:cNvCxnSpPr>
              <a:endCxn id="13" idx="1"/>
            </p:cNvCxnSpPr>
            <p:nvPr/>
          </p:nvCxnSpPr>
          <p:spPr>
            <a:xfrm>
              <a:off x="4292816" y="2545232"/>
              <a:ext cx="710261" cy="6148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9" name="矩形 18"/>
            <p:cNvSpPr/>
            <p:nvPr/>
          </p:nvSpPr>
          <p:spPr>
            <a:xfrm>
              <a:off x="5003077" y="1522336"/>
              <a:ext cx="3662795"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zh-CN" altLang="en-US" dirty="0">
                  <a:solidFill>
                    <a:prstClr val="black"/>
                  </a:solidFill>
                </a:rPr>
                <a:t> </a:t>
              </a:r>
              <a:r>
                <a:rPr lang="en-US" altLang="zh-CN" dirty="0">
                  <a:solidFill>
                    <a:prstClr val="black"/>
                  </a:solidFill>
                </a:rPr>
                <a:t>P</a:t>
              </a:r>
              <a:r>
                <a:rPr lang="zh-CN" altLang="en-US" dirty="0">
                  <a:solidFill>
                    <a:prstClr val="black"/>
                  </a:solidFill>
                </a:rPr>
                <a:t>ower spectrum of volume weighted</a:t>
              </a:r>
            </a:p>
            <a:p>
              <a:r>
                <a:rPr lang="zh-CN" altLang="en-US" dirty="0">
                  <a:solidFill>
                    <a:prstClr val="black"/>
                  </a:solidFill>
                </a:rPr>
                <a:t>velocity of dark matter </a:t>
              </a:r>
              <a:r>
                <a:rPr lang="en-US" altLang="zh-CN" dirty="0">
                  <a:solidFill>
                    <a:srgbClr val="FF0000"/>
                  </a:solidFill>
                </a:rPr>
                <a:t>halos</a:t>
              </a:r>
              <a:endParaRPr lang="zh-CN" altLang="en-US" dirty="0">
                <a:solidFill>
                  <a:srgbClr val="FF0000"/>
                </a:solidFill>
              </a:endParaRPr>
            </a:p>
          </p:txBody>
        </p:sp>
        <p:cxnSp>
          <p:nvCxnSpPr>
            <p:cNvPr id="20" name="直接箭头连接符 19"/>
            <p:cNvCxnSpPr>
              <a:endCxn id="19" idx="1"/>
            </p:cNvCxnSpPr>
            <p:nvPr/>
          </p:nvCxnSpPr>
          <p:spPr>
            <a:xfrm flipV="1">
              <a:off x="4180118" y="1845498"/>
              <a:ext cx="822959" cy="18454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grpSp>
      <p:grpSp>
        <p:nvGrpSpPr>
          <p:cNvPr id="3" name="组合 2"/>
          <p:cNvGrpSpPr/>
          <p:nvPr/>
        </p:nvGrpSpPr>
        <p:grpSpPr>
          <a:xfrm>
            <a:off x="433212" y="2486477"/>
            <a:ext cx="7684277" cy="2989358"/>
            <a:chOff x="433212" y="2486477"/>
            <a:chExt cx="7684277" cy="2989358"/>
          </a:xfrm>
        </p:grpSpPr>
        <p:pic>
          <p:nvPicPr>
            <p:cNvPr id="2" name="图片 1"/>
            <p:cNvPicPr>
              <a:picLocks noChangeAspect="1"/>
            </p:cNvPicPr>
            <p:nvPr/>
          </p:nvPicPr>
          <p:blipFill>
            <a:blip r:embed="rId4"/>
            <a:stretch>
              <a:fillRect/>
            </a:stretch>
          </p:blipFill>
          <p:spPr>
            <a:xfrm>
              <a:off x="5003078" y="2486477"/>
              <a:ext cx="3114411" cy="2989358"/>
            </a:xfrm>
            <a:prstGeom prst="rect">
              <a:avLst/>
            </a:prstGeom>
          </p:spPr>
        </p:pic>
        <p:sp>
          <p:nvSpPr>
            <p:cNvPr id="18" name="矩形 17"/>
            <p:cNvSpPr/>
            <p:nvPr/>
          </p:nvSpPr>
          <p:spPr>
            <a:xfrm>
              <a:off x="433212" y="3140679"/>
              <a:ext cx="3532629" cy="187743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altLang="zh-CN" sz="2000" dirty="0">
                  <a:solidFill>
                    <a:prstClr val="white"/>
                  </a:solidFill>
                </a:rPr>
                <a:t>‘volume-weighted</a:t>
              </a:r>
              <a:r>
                <a:rPr lang="en-US" altLang="zh-CN" sz="2000" dirty="0" smtClean="0">
                  <a:solidFill>
                    <a:prstClr val="white"/>
                  </a:solidFill>
                </a:rPr>
                <a:t>’:</a:t>
              </a:r>
              <a:endParaRPr lang="en-US" altLang="zh-CN" dirty="0" smtClean="0">
                <a:solidFill>
                  <a:prstClr val="white"/>
                </a:solidFill>
              </a:endParaRPr>
            </a:p>
            <a:p>
              <a:r>
                <a:rPr lang="en-US" altLang="zh-CN" sz="2400" dirty="0" smtClean="0">
                  <a:solidFill>
                    <a:prstClr val="white"/>
                  </a:solidFill>
                </a:rPr>
                <a:t>F</a:t>
              </a:r>
              <a:r>
                <a:rPr lang="zh-CN" altLang="en-US" sz="2400" dirty="0">
                  <a:solidFill>
                    <a:prstClr val="white"/>
                  </a:solidFill>
                </a:rPr>
                <a:t>or a given grid point, we assign the velocity of its nearest dark matter particle/halo/galaxy to it.</a:t>
              </a:r>
            </a:p>
          </p:txBody>
        </p:sp>
        <p:sp>
          <p:nvSpPr>
            <p:cNvPr id="34" name="圆角矩形 33"/>
            <p:cNvSpPr/>
            <p:nvPr/>
          </p:nvSpPr>
          <p:spPr>
            <a:xfrm>
              <a:off x="433212" y="2538483"/>
              <a:ext cx="3444725" cy="4888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2000" b="1" dirty="0" smtClean="0">
                  <a:solidFill>
                    <a:prstClr val="white"/>
                  </a:solidFill>
                  <a:latin typeface="Times New Roman" panose="02020603050405020304" pitchFamily="18" charset="0"/>
                  <a:cs typeface="Times New Roman" panose="02020603050405020304" pitchFamily="18" charset="0"/>
                </a:rPr>
                <a:t>Nearest Particle (NP) method:</a:t>
              </a:r>
              <a:endParaRPr lang="zh-CN" altLang="en-US" sz="2000" b="1" dirty="0">
                <a:solidFill>
                  <a:prstClr val="white"/>
                </a:solidFill>
                <a:latin typeface="Elephant" pitchFamily="18" charset="0"/>
              </a:endParaRPr>
            </a:p>
          </p:txBody>
        </p:sp>
      </p:grpSp>
      <p:grpSp>
        <p:nvGrpSpPr>
          <p:cNvPr id="5" name="组合 4"/>
          <p:cNvGrpSpPr/>
          <p:nvPr/>
        </p:nvGrpSpPr>
        <p:grpSpPr>
          <a:xfrm>
            <a:off x="433211" y="5418220"/>
            <a:ext cx="8710789" cy="1301938"/>
            <a:chOff x="433211" y="5418220"/>
            <a:chExt cx="8710789" cy="1301938"/>
          </a:xfrm>
        </p:grpSpPr>
        <p:grpSp>
          <p:nvGrpSpPr>
            <p:cNvPr id="32" name="组合 31"/>
            <p:cNvGrpSpPr/>
            <p:nvPr/>
          </p:nvGrpSpPr>
          <p:grpSpPr>
            <a:xfrm>
              <a:off x="3673723" y="5418220"/>
              <a:ext cx="5470277" cy="1301938"/>
              <a:chOff x="3468303" y="5559734"/>
              <a:chExt cx="5470277" cy="1301938"/>
            </a:xfrm>
          </p:grpSpPr>
          <p:grpSp>
            <p:nvGrpSpPr>
              <p:cNvPr id="21" name="组合 20"/>
              <p:cNvGrpSpPr/>
              <p:nvPr/>
            </p:nvGrpSpPr>
            <p:grpSpPr>
              <a:xfrm>
                <a:off x="3468303" y="5559734"/>
                <a:ext cx="5470277" cy="1298266"/>
                <a:chOff x="460699" y="643454"/>
                <a:chExt cx="5470277" cy="1298266"/>
              </a:xfrm>
            </p:grpSpPr>
            <p:pic>
              <p:nvPicPr>
                <p:cNvPr id="22" name="图片 21"/>
                <p:cNvPicPr>
                  <a:picLocks noChangeAspect="1"/>
                </p:cNvPicPr>
                <p:nvPr/>
              </p:nvPicPr>
              <p:blipFill>
                <a:blip r:embed="rId5">
                  <a:duotone>
                    <a:schemeClr val="accent5">
                      <a:shade val="45000"/>
                      <a:satMod val="135000"/>
                    </a:schemeClr>
                    <a:prstClr val="white"/>
                  </a:duotone>
                </a:blip>
                <a:stretch>
                  <a:fillRect/>
                </a:stretch>
              </p:blipFill>
              <p:spPr>
                <a:xfrm>
                  <a:off x="460699" y="643454"/>
                  <a:ext cx="5058751" cy="752044"/>
                </a:xfrm>
                <a:prstGeom prst="rect">
                  <a:avLst/>
                </a:prstGeom>
              </p:spPr>
            </p:pic>
            <p:pic>
              <p:nvPicPr>
                <p:cNvPr id="23" name="图片 22"/>
                <p:cNvPicPr>
                  <a:picLocks noChangeAspect="1"/>
                </p:cNvPicPr>
                <p:nvPr/>
              </p:nvPicPr>
              <p:blipFill>
                <a:blip r:embed="rId6">
                  <a:duotone>
                    <a:schemeClr val="accent5">
                      <a:shade val="45000"/>
                      <a:satMod val="135000"/>
                    </a:schemeClr>
                    <a:prstClr val="white"/>
                  </a:duotone>
                </a:blip>
                <a:stretch>
                  <a:fillRect/>
                </a:stretch>
              </p:blipFill>
              <p:spPr>
                <a:xfrm>
                  <a:off x="460699" y="1466044"/>
                  <a:ext cx="5470277" cy="475676"/>
                </a:xfrm>
                <a:prstGeom prst="rect">
                  <a:avLst/>
                </a:prstGeom>
              </p:spPr>
            </p:pic>
          </p:grpSp>
          <p:cxnSp>
            <p:nvCxnSpPr>
              <p:cNvPr id="17" name="直接连接符 16"/>
              <p:cNvCxnSpPr/>
              <p:nvPr/>
            </p:nvCxnSpPr>
            <p:spPr>
              <a:xfrm flipV="1">
                <a:off x="3527889" y="6311778"/>
                <a:ext cx="4999165" cy="10344"/>
              </a:xfrm>
              <a:prstGeom prst="line">
                <a:avLst/>
              </a:prstGeom>
            </p:spPr>
            <p:style>
              <a:lnRef idx="2">
                <a:schemeClr val="accent2"/>
              </a:lnRef>
              <a:fillRef idx="0">
                <a:schemeClr val="accent2"/>
              </a:fillRef>
              <a:effectRef idx="1">
                <a:schemeClr val="accent2"/>
              </a:effectRef>
              <a:fontRef idx="minor">
                <a:schemeClr val="tx1"/>
              </a:fontRef>
            </p:style>
          </p:cxnSp>
          <p:cxnSp>
            <p:nvCxnSpPr>
              <p:cNvPr id="27" name="直接连接符 26"/>
              <p:cNvCxnSpPr>
                <a:endCxn id="23" idx="3"/>
              </p:cNvCxnSpPr>
              <p:nvPr/>
            </p:nvCxnSpPr>
            <p:spPr>
              <a:xfrm>
                <a:off x="7105880" y="6620162"/>
                <a:ext cx="18327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直接连接符 28"/>
              <p:cNvCxnSpPr/>
              <p:nvPr/>
            </p:nvCxnSpPr>
            <p:spPr>
              <a:xfrm>
                <a:off x="3468303" y="6861672"/>
                <a:ext cx="3472324"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35" name="圆角矩形 34"/>
            <p:cNvSpPr/>
            <p:nvPr/>
          </p:nvSpPr>
          <p:spPr>
            <a:xfrm>
              <a:off x="433211" y="5418220"/>
              <a:ext cx="3035091" cy="4888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2000" b="1" dirty="0" smtClean="0">
                  <a:solidFill>
                    <a:prstClr val="white"/>
                  </a:solidFill>
                  <a:latin typeface="Times New Roman" panose="02020603050405020304" pitchFamily="18" charset="0"/>
                  <a:cs typeface="Times New Roman" panose="02020603050405020304" pitchFamily="18" charset="0"/>
                </a:rPr>
                <a:t>Simulation speculation:</a:t>
              </a:r>
              <a:endParaRPr lang="zh-CN" altLang="en-US" sz="2000" b="1" dirty="0">
                <a:solidFill>
                  <a:prstClr val="white"/>
                </a:solidFill>
                <a:latin typeface="Elephant" pitchFamily="18" charset="0"/>
              </a:endParaRPr>
            </a:p>
          </p:txBody>
        </p:sp>
      </p:grpSp>
    </p:spTree>
    <p:extLst>
      <p:ext uri="{BB962C8B-B14F-4D97-AF65-F5344CB8AC3E}">
        <p14:creationId xmlns:p14="http://schemas.microsoft.com/office/powerpoint/2010/main" val="409529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443447" y="407945"/>
            <a:ext cx="3017626" cy="4888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2000" b="1" dirty="0" smtClean="0">
                <a:solidFill>
                  <a:prstClr val="white"/>
                </a:solidFill>
                <a:latin typeface="Times New Roman" panose="02020603050405020304" pitchFamily="18" charset="0"/>
                <a:cs typeface="Times New Roman" panose="02020603050405020304" pitchFamily="18" charset="0"/>
              </a:rPr>
              <a:t>An example of sys. Err.:</a:t>
            </a:r>
            <a:endParaRPr lang="zh-CN" altLang="en-US" sz="2000" b="1" dirty="0">
              <a:solidFill>
                <a:prstClr val="white"/>
              </a:solidFill>
              <a:latin typeface="Elephant" pitchFamily="18" charset="0"/>
            </a:endParaRPr>
          </a:p>
        </p:txBody>
      </p:sp>
      <p:grpSp>
        <p:nvGrpSpPr>
          <p:cNvPr id="17" name="组合 16"/>
          <p:cNvGrpSpPr/>
          <p:nvPr/>
        </p:nvGrpSpPr>
        <p:grpSpPr>
          <a:xfrm>
            <a:off x="3461073" y="935649"/>
            <a:ext cx="5539541" cy="5156678"/>
            <a:chOff x="3064463" y="924633"/>
            <a:chExt cx="5539541" cy="5156678"/>
          </a:xfrm>
        </p:grpSpPr>
        <p:pic>
          <p:nvPicPr>
            <p:cNvPr id="2" name="图片 1"/>
            <p:cNvPicPr>
              <a:picLocks noChangeAspect="1"/>
            </p:cNvPicPr>
            <p:nvPr/>
          </p:nvPicPr>
          <p:blipFill>
            <a:blip r:embed="rId2"/>
            <a:stretch>
              <a:fillRect/>
            </a:stretch>
          </p:blipFill>
          <p:spPr>
            <a:xfrm>
              <a:off x="3064463" y="924633"/>
              <a:ext cx="5539541" cy="5156678"/>
            </a:xfrm>
            <a:prstGeom prst="rect">
              <a:avLst/>
            </a:prstGeom>
          </p:spPr>
        </p:pic>
        <p:pic>
          <p:nvPicPr>
            <p:cNvPr id="8" name="图片 7"/>
            <p:cNvPicPr>
              <a:picLocks noChangeAspect="1"/>
            </p:cNvPicPr>
            <p:nvPr/>
          </p:nvPicPr>
          <p:blipFill>
            <a:blip r:embed="rId3"/>
            <a:stretch>
              <a:fillRect/>
            </a:stretch>
          </p:blipFill>
          <p:spPr>
            <a:xfrm>
              <a:off x="4569129" y="2582275"/>
              <a:ext cx="1265104" cy="271094"/>
            </a:xfrm>
            <a:prstGeom prst="rect">
              <a:avLst/>
            </a:prstGeom>
          </p:spPr>
          <p:style>
            <a:lnRef idx="2">
              <a:schemeClr val="accent1"/>
            </a:lnRef>
            <a:fillRef idx="1">
              <a:schemeClr val="lt1"/>
            </a:fillRef>
            <a:effectRef idx="0">
              <a:schemeClr val="accent1"/>
            </a:effectRef>
            <a:fontRef idx="minor">
              <a:schemeClr val="dk1"/>
            </a:fontRef>
          </p:style>
        </p:pic>
        <p:pic>
          <p:nvPicPr>
            <p:cNvPr id="9" name="图片 8"/>
            <p:cNvPicPr>
              <a:picLocks noChangeAspect="1"/>
            </p:cNvPicPr>
            <p:nvPr/>
          </p:nvPicPr>
          <p:blipFill>
            <a:blip r:embed="rId4"/>
            <a:stretch>
              <a:fillRect/>
            </a:stretch>
          </p:blipFill>
          <p:spPr>
            <a:xfrm>
              <a:off x="4547095" y="3238959"/>
              <a:ext cx="1361131" cy="264013"/>
            </a:xfrm>
            <a:prstGeom prst="rect">
              <a:avLst/>
            </a:prstGeom>
          </p:spPr>
          <p:style>
            <a:lnRef idx="2">
              <a:schemeClr val="accent1"/>
            </a:lnRef>
            <a:fillRef idx="1">
              <a:schemeClr val="lt1"/>
            </a:fillRef>
            <a:effectRef idx="0">
              <a:schemeClr val="accent1"/>
            </a:effectRef>
            <a:fontRef idx="minor">
              <a:schemeClr val="dk1"/>
            </a:fontRef>
          </p:style>
        </p:pic>
        <p:cxnSp>
          <p:nvCxnSpPr>
            <p:cNvPr id="11" name="直接箭头连接符 10"/>
            <p:cNvCxnSpPr/>
            <p:nvPr/>
          </p:nvCxnSpPr>
          <p:spPr>
            <a:xfrm flipV="1">
              <a:off x="5508434" y="2853369"/>
              <a:ext cx="209320" cy="881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直接箭头连接符 14"/>
            <p:cNvCxnSpPr/>
            <p:nvPr/>
          </p:nvCxnSpPr>
          <p:spPr>
            <a:xfrm>
              <a:off x="5508434" y="3150823"/>
              <a:ext cx="209320" cy="6177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文本框 17"/>
              <p:cNvSpPr txBox="1"/>
              <p:nvPr/>
            </p:nvSpPr>
            <p:spPr>
              <a:xfrm>
                <a:off x="85011" y="1331973"/>
                <a:ext cx="3190617" cy="1480405"/>
              </a:xfrm>
              <a:prstGeom prst="rect">
                <a:avLst/>
              </a:prstGeom>
              <a:noFill/>
            </p:spPr>
            <p:txBody>
              <a:bodyPr wrap="none" rtlCol="0">
                <a:spAutoFit/>
              </a:bodyPr>
              <a:lstStyle/>
              <a:p>
                <a:r>
                  <a:rPr lang="en-US" altLang="zh-CN" dirty="0" smtClean="0">
                    <a:solidFill>
                      <a:srgbClr val="FF0000"/>
                    </a:solidFill>
                  </a:rPr>
                  <a:t>Particle/halo number:</a:t>
                </a:r>
              </a:p>
              <a:p>
                <a:endParaRPr lang="en-US" altLang="zh-CN" dirty="0" smtClean="0"/>
              </a:p>
              <a:p>
                <a:r>
                  <a:rPr lang="en-US" altLang="zh-CN" dirty="0" smtClean="0"/>
                  <a:t>All DM particles: </a:t>
                </a:r>
                <a14:m>
                  <m:oMath xmlns:m="http://schemas.openxmlformats.org/officeDocument/2006/math">
                    <m:sSup>
                      <m:sSupPr>
                        <m:ctrlPr>
                          <a:rPr lang="en-US" altLang="zh-CN" i="1" dirty="0" smtClean="0">
                            <a:latin typeface="Cambria Math" panose="02040503050406030204" pitchFamily="18" charset="0"/>
                          </a:rPr>
                        </m:ctrlPr>
                      </m:sSupPr>
                      <m:e>
                        <m:r>
                          <a:rPr lang="en-US" altLang="zh-CN" i="1" dirty="0" smtClean="0">
                            <a:latin typeface="Cambria Math" panose="02040503050406030204" pitchFamily="18" charset="0"/>
                          </a:rPr>
                          <m:t>1024</m:t>
                        </m:r>
                      </m:e>
                      <m:sup>
                        <m:r>
                          <a:rPr lang="en-US" altLang="zh-CN" i="1" dirty="0" smtClean="0">
                            <a:latin typeface="Cambria Math" panose="02040503050406030204" pitchFamily="18" charset="0"/>
                          </a:rPr>
                          <m:t>3</m:t>
                        </m:r>
                      </m:sup>
                    </m:sSup>
                    <m:r>
                      <a:rPr lang="en-US" altLang="zh-CN" b="0" i="1" dirty="0" smtClean="0">
                        <a:latin typeface="Cambria Math" panose="02040503050406030204" pitchFamily="18" charset="0"/>
                      </a:rPr>
                      <m:t>=</m:t>
                    </m:r>
                    <m:sSup>
                      <m:sSupPr>
                        <m:ctrlPr>
                          <a:rPr lang="en-US" altLang="zh-CN" b="0" i="1" dirty="0" smtClean="0">
                            <a:latin typeface="Cambria Math" panose="02040503050406030204" pitchFamily="18" charset="0"/>
                          </a:rPr>
                        </m:ctrlPr>
                      </m:sSupPr>
                      <m:e>
                        <m:r>
                          <a:rPr lang="en-US" altLang="zh-CN" b="0" i="1" dirty="0" smtClean="0">
                            <a:latin typeface="Cambria Math" panose="02040503050406030204" pitchFamily="18" charset="0"/>
                          </a:rPr>
                          <m:t>10</m:t>
                        </m:r>
                      </m:e>
                      <m:sup>
                        <m:r>
                          <a:rPr lang="en-US" altLang="zh-CN" b="0" i="1" dirty="0" smtClean="0">
                            <a:latin typeface="Cambria Math" panose="02040503050406030204" pitchFamily="18" charset="0"/>
                          </a:rPr>
                          <m:t>9</m:t>
                        </m:r>
                      </m:sup>
                    </m:sSup>
                  </m:oMath>
                </a14:m>
                <a:endParaRPr lang="en-US" altLang="zh-CN" dirty="0" smtClean="0"/>
              </a:p>
              <a:p>
                <a:r>
                  <a:rPr lang="en-US" altLang="zh-CN" dirty="0" smtClean="0"/>
                  <a:t>Halo set A1: </a:t>
                </a:r>
                <a14:m>
                  <m:oMath xmlns:m="http://schemas.openxmlformats.org/officeDocument/2006/math">
                    <m:r>
                      <a:rPr lang="en-US" altLang="zh-CN" i="1" dirty="0" smtClean="0">
                        <a:latin typeface="Cambria Math" panose="02040503050406030204" pitchFamily="18" charset="0"/>
                      </a:rPr>
                      <m:t>7.5</m:t>
                    </m:r>
                    <m:r>
                      <a:rPr lang="en-US" altLang="zh-CN" b="0" i="1" dirty="0" smtClean="0">
                        <a:latin typeface="Cambria Math" panose="02040503050406030204" pitchFamily="18" charset="0"/>
                      </a:rPr>
                      <m:t>×</m:t>
                    </m:r>
                    <m:sSup>
                      <m:sSupPr>
                        <m:ctrlPr>
                          <a:rPr lang="en-US" altLang="zh-CN" b="0" i="1" dirty="0" smtClean="0">
                            <a:latin typeface="Cambria Math" panose="02040503050406030204" pitchFamily="18" charset="0"/>
                          </a:rPr>
                        </m:ctrlPr>
                      </m:sSupPr>
                      <m:e>
                        <m:r>
                          <a:rPr lang="en-US" altLang="zh-CN" b="0" i="1" dirty="0" smtClean="0">
                            <a:latin typeface="Cambria Math" panose="02040503050406030204" pitchFamily="18" charset="0"/>
                          </a:rPr>
                          <m:t>10</m:t>
                        </m:r>
                      </m:e>
                      <m:sup>
                        <m:r>
                          <a:rPr lang="en-US" altLang="zh-CN" i="1" dirty="0" smtClean="0">
                            <a:latin typeface="Cambria Math" panose="02040503050406030204" pitchFamily="18" charset="0"/>
                          </a:rPr>
                          <m:t>5</m:t>
                        </m:r>
                      </m:sup>
                    </m:sSup>
                    <m:r>
                      <a:rPr lang="en-US" altLang="zh-CN" b="0" i="0" dirty="0" smtClean="0">
                        <a:latin typeface="Cambria Math" panose="02040503050406030204" pitchFamily="18" charset="0"/>
                      </a:rPr>
                      <m:t> ~ 0.1%</m:t>
                    </m:r>
                  </m:oMath>
                </a14:m>
                <a:r>
                  <a:rPr lang="en-US" altLang="zh-CN" dirty="0" smtClean="0"/>
                  <a:t>, </a:t>
                </a:r>
              </a:p>
              <a:p>
                <a:r>
                  <a:rPr lang="en-US" altLang="zh-CN" dirty="0" smtClean="0"/>
                  <a:t>Halo set A2: </a:t>
                </a:r>
                <a14:m>
                  <m:oMath xmlns:m="http://schemas.openxmlformats.org/officeDocument/2006/math">
                    <m:r>
                      <a:rPr lang="en-US" altLang="zh-CN" i="1" dirty="0" smtClean="0">
                        <a:latin typeface="Cambria Math" panose="02040503050406030204" pitchFamily="18" charset="0"/>
                      </a:rPr>
                      <m:t>5.4×</m:t>
                    </m:r>
                    <m:sSup>
                      <m:sSupPr>
                        <m:ctrlPr>
                          <a:rPr lang="en-US" altLang="zh-CN" i="1" dirty="0" smtClean="0">
                            <a:latin typeface="Cambria Math" panose="02040503050406030204" pitchFamily="18" charset="0"/>
                          </a:rPr>
                        </m:ctrlPr>
                      </m:sSupPr>
                      <m:e>
                        <m:r>
                          <a:rPr lang="en-US" altLang="zh-CN" i="1" dirty="0" smtClean="0">
                            <a:latin typeface="Cambria Math" panose="02040503050406030204" pitchFamily="18" charset="0"/>
                          </a:rPr>
                          <m:t>10</m:t>
                        </m:r>
                      </m:e>
                      <m:sup>
                        <m:r>
                          <a:rPr lang="en-US" altLang="zh-CN" i="1" dirty="0" smtClean="0">
                            <a:latin typeface="Cambria Math" panose="02040503050406030204" pitchFamily="18" charset="0"/>
                          </a:rPr>
                          <m:t>6</m:t>
                        </m:r>
                      </m:sup>
                    </m:sSup>
                    <m:r>
                      <a:rPr lang="en-US" altLang="zh-CN" b="0" i="1" dirty="0" smtClean="0">
                        <a:latin typeface="Cambria Math" panose="02040503050406030204" pitchFamily="18" charset="0"/>
                      </a:rPr>
                      <m:t> ~ 0.5%</m:t>
                    </m:r>
                  </m:oMath>
                </a14:m>
                <a:r>
                  <a:rPr lang="zh-CN" altLang="en-US" dirty="0" smtClean="0"/>
                  <a:t>  </a:t>
                </a:r>
                <a:endParaRPr lang="zh-CN" altLang="en-US" dirty="0"/>
              </a:p>
            </p:txBody>
          </p:sp>
        </mc:Choice>
        <mc:Fallback xmlns="">
          <p:sp>
            <p:nvSpPr>
              <p:cNvPr id="18" name="文本框 17"/>
              <p:cNvSpPr txBox="1">
                <a:spLocks noRot="1" noChangeAspect="1" noMove="1" noResize="1" noEditPoints="1" noAdjustHandles="1" noChangeArrowheads="1" noChangeShapeType="1" noTextEdit="1"/>
              </p:cNvSpPr>
              <p:nvPr/>
            </p:nvSpPr>
            <p:spPr>
              <a:xfrm>
                <a:off x="85011" y="1331973"/>
                <a:ext cx="3190617" cy="1480405"/>
              </a:xfrm>
              <a:prstGeom prst="rect">
                <a:avLst/>
              </a:prstGeom>
              <a:blipFill rotWithShape="0">
                <a:blip r:embed="rId5"/>
                <a:stretch>
                  <a:fillRect l="-1721" t="-2058" r="-574" b="-576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p:cNvSpPr txBox="1"/>
              <p:nvPr/>
            </p:nvSpPr>
            <p:spPr>
              <a:xfrm>
                <a:off x="105208" y="3059785"/>
                <a:ext cx="3674660" cy="1477328"/>
              </a:xfrm>
              <a:prstGeom prst="rect">
                <a:avLst/>
              </a:prstGeom>
              <a:noFill/>
            </p:spPr>
            <p:txBody>
              <a:bodyPr wrap="none" rtlCol="0">
                <a:spAutoFit/>
              </a:bodyPr>
              <a:lstStyle/>
              <a:p>
                <a:r>
                  <a:rPr lang="en-US" altLang="zh-CN" dirty="0" smtClean="0">
                    <a:solidFill>
                      <a:schemeClr val="accent1">
                        <a:lumMod val="75000"/>
                      </a:schemeClr>
                    </a:solidFill>
                  </a:rPr>
                  <a:t>Particle/halo number density:</a:t>
                </a:r>
              </a:p>
              <a:p>
                <a:endParaRPr lang="en-US" altLang="zh-CN" dirty="0" smtClean="0"/>
              </a:p>
              <a:p>
                <a:r>
                  <a:rPr lang="en-US" altLang="zh-CN" dirty="0" smtClean="0"/>
                  <a:t>All DM particles: </a:t>
                </a:r>
                <a14:m>
                  <m:oMath xmlns:m="http://schemas.openxmlformats.org/officeDocument/2006/math">
                    <m:r>
                      <a:rPr lang="en-US" altLang="zh-CN">
                        <a:latin typeface="Cambria Math" panose="02040503050406030204" pitchFamily="18" charset="0"/>
                      </a:rPr>
                      <m:t>~</m:t>
                    </m:r>
                    <m:r>
                      <a:rPr lang="en-US" altLang="zh-CN" b="0" i="0" smtClean="0">
                        <a:latin typeface="Cambria Math" panose="02040503050406030204" pitchFamily="18" charset="0"/>
                      </a:rPr>
                      <m:t> </m:t>
                    </m:r>
                    <m:r>
                      <a:rPr lang="en-US" altLang="zh-CN" b="0" i="1" smtClean="0">
                        <a:latin typeface="Cambria Math" panose="02040503050406030204" pitchFamily="18" charset="0"/>
                      </a:rPr>
                      <m:t>1</m:t>
                    </m:r>
                    <m:sSup>
                      <m:sSupPr>
                        <m:ctrlPr>
                          <a:rPr lang="en-US" altLang="zh-CN" b="0" i="1" smtClean="0">
                            <a:latin typeface="Cambria Math" panose="02040503050406030204" pitchFamily="18" charset="0"/>
                          </a:rPr>
                        </m:ctrlPr>
                      </m:sSupPr>
                      <m:e>
                        <m:d>
                          <m:dPr>
                            <m:ctrlPr>
                              <a:rPr lang="en-US" altLang="zh-CN" b="0" i="1" smtClean="0">
                                <a:latin typeface="Cambria Math" panose="02040503050406030204" pitchFamily="18" charset="0"/>
                              </a:rPr>
                            </m:ctrlPr>
                          </m:dPr>
                          <m:e>
                            <m:r>
                              <m:rPr>
                                <m:sty m:val="p"/>
                              </m:rPr>
                              <a:rPr lang="en-US" altLang="zh-CN" b="0" i="0" smtClean="0">
                                <a:latin typeface="Cambria Math" panose="02040503050406030204" pitchFamily="18" charset="0"/>
                              </a:rPr>
                              <m:t>Mpc</m:t>
                            </m:r>
                            <m:r>
                              <a:rPr lang="en-US" altLang="zh-CN" b="0" i="1" smtClean="0">
                                <a:latin typeface="Cambria Math" panose="02040503050406030204" pitchFamily="18" charset="0"/>
                              </a:rPr>
                              <m:t>/</m:t>
                            </m:r>
                            <m:r>
                              <a:rPr lang="en-US" altLang="zh-CN" b="0" i="1" smtClean="0">
                                <a:latin typeface="Cambria Math" panose="02040503050406030204" pitchFamily="18" charset="0"/>
                              </a:rPr>
                              <m:t>h</m:t>
                            </m:r>
                          </m:e>
                        </m:d>
                      </m:e>
                      <m:sup>
                        <m:r>
                          <a:rPr lang="en-US" altLang="zh-CN" b="0" i="1" smtClean="0">
                            <a:latin typeface="Cambria Math" panose="02040503050406030204" pitchFamily="18" charset="0"/>
                          </a:rPr>
                          <m:t>−3</m:t>
                        </m:r>
                      </m:sup>
                    </m:sSup>
                  </m:oMath>
                </a14:m>
                <a:endParaRPr lang="en-US" altLang="zh-CN" dirty="0" smtClean="0"/>
              </a:p>
              <a:p>
                <a:r>
                  <a:rPr lang="en-US" altLang="zh-CN" dirty="0" smtClean="0"/>
                  <a:t>Halo set A1:</a:t>
                </a:r>
                <a14:m>
                  <m:oMath xmlns:m="http://schemas.openxmlformats.org/officeDocument/2006/math">
                    <m:r>
                      <a:rPr lang="en-US" altLang="zh-CN" b="0" i="0" smtClean="0">
                        <a:latin typeface="Cambria Math" panose="02040503050406030204" pitchFamily="18" charset="0"/>
                      </a:rPr>
                      <m:t> ~ </m:t>
                    </m:r>
                    <m:r>
                      <a:rPr lang="en-US" altLang="zh-CN" b="0" i="1" smtClean="0">
                        <a:latin typeface="Cambria Math" panose="02040503050406030204" pitchFamily="18" charset="0"/>
                      </a:rPr>
                      <m:t>1</m:t>
                    </m:r>
                    <m:sSup>
                      <m:sSupPr>
                        <m:ctrlPr>
                          <a:rPr lang="en-US" altLang="zh-CN" i="1">
                            <a:latin typeface="Cambria Math" panose="02040503050406030204" pitchFamily="18" charset="0"/>
                          </a:rPr>
                        </m:ctrlPr>
                      </m:sSupPr>
                      <m:e>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10</m:t>
                            </m:r>
                          </m:e>
                          <m:sup>
                            <m:r>
                              <a:rPr lang="en-US" altLang="zh-CN" b="0" i="1" smtClean="0">
                                <a:latin typeface="Cambria Math" panose="02040503050406030204" pitchFamily="18" charset="0"/>
                              </a:rPr>
                              <m:t>−3</m:t>
                            </m:r>
                          </m:sup>
                        </m:sSup>
                        <m:d>
                          <m:dPr>
                            <m:ctrlPr>
                              <a:rPr lang="en-US" altLang="zh-CN" i="1">
                                <a:latin typeface="Cambria Math" panose="02040503050406030204" pitchFamily="18" charset="0"/>
                              </a:rPr>
                            </m:ctrlPr>
                          </m:dPr>
                          <m:e>
                            <m:r>
                              <m:rPr>
                                <m:sty m:val="p"/>
                              </m:rPr>
                              <a:rPr lang="en-US" altLang="zh-CN">
                                <a:latin typeface="Cambria Math" panose="02040503050406030204" pitchFamily="18" charset="0"/>
                              </a:rPr>
                              <m:t>Mpc</m:t>
                            </m:r>
                            <m:r>
                              <a:rPr lang="en-US" altLang="zh-CN" i="1">
                                <a:latin typeface="Cambria Math" panose="02040503050406030204" pitchFamily="18" charset="0"/>
                              </a:rPr>
                              <m:t>/</m:t>
                            </m:r>
                            <m:r>
                              <a:rPr lang="en-US" altLang="zh-CN" i="1">
                                <a:latin typeface="Cambria Math" panose="02040503050406030204" pitchFamily="18" charset="0"/>
                              </a:rPr>
                              <m:t>h</m:t>
                            </m:r>
                          </m:e>
                        </m:d>
                      </m:e>
                      <m:sup>
                        <m:r>
                          <a:rPr lang="en-US" altLang="zh-CN" i="1">
                            <a:latin typeface="Cambria Math" panose="02040503050406030204" pitchFamily="18" charset="0"/>
                          </a:rPr>
                          <m:t>−3</m:t>
                        </m:r>
                      </m:sup>
                    </m:sSup>
                  </m:oMath>
                </a14:m>
                <a:endParaRPr lang="en-US" altLang="zh-CN" dirty="0" smtClean="0"/>
              </a:p>
              <a:p>
                <a:r>
                  <a:rPr lang="en-US" altLang="zh-CN" dirty="0" smtClean="0"/>
                  <a:t>Halo set A2</a:t>
                </a:r>
                <a:r>
                  <a:rPr lang="en-US" altLang="zh-CN" dirty="0"/>
                  <a:t>:</a:t>
                </a:r>
                <a14:m>
                  <m:oMath xmlns:m="http://schemas.openxmlformats.org/officeDocument/2006/math">
                    <m:r>
                      <a:rPr lang="en-US" altLang="zh-CN">
                        <a:latin typeface="Cambria Math" panose="02040503050406030204" pitchFamily="18" charset="0"/>
                      </a:rPr>
                      <m:t> ~ </m:t>
                    </m:r>
                    <m:r>
                      <a:rPr lang="en-US" altLang="zh-CN" b="0" i="1" smtClean="0">
                        <a:latin typeface="Cambria Math" panose="02040503050406030204" pitchFamily="18" charset="0"/>
                      </a:rPr>
                      <m:t>1</m:t>
                    </m:r>
                    <m:sSup>
                      <m:sSupPr>
                        <m:ctrlPr>
                          <a:rPr lang="en-US" altLang="zh-CN" i="1">
                            <a:latin typeface="Cambria Math" panose="02040503050406030204" pitchFamily="18" charset="0"/>
                          </a:rPr>
                        </m:ctrlPr>
                      </m:sSupPr>
                      <m:e>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10</m:t>
                            </m:r>
                          </m:e>
                          <m:sup>
                            <m:r>
                              <a:rPr lang="en-US" altLang="zh-CN" i="1">
                                <a:latin typeface="Cambria Math" panose="02040503050406030204" pitchFamily="18" charset="0"/>
                              </a:rPr>
                              <m:t>−</m:t>
                            </m:r>
                            <m:r>
                              <a:rPr lang="en-US" altLang="zh-CN" b="0" i="1" smtClean="0">
                                <a:latin typeface="Cambria Math" panose="02040503050406030204" pitchFamily="18" charset="0"/>
                              </a:rPr>
                              <m:t>2</m:t>
                            </m:r>
                          </m:sup>
                        </m:sSup>
                        <m:d>
                          <m:dPr>
                            <m:ctrlPr>
                              <a:rPr lang="en-US" altLang="zh-CN" i="1">
                                <a:latin typeface="Cambria Math" panose="02040503050406030204" pitchFamily="18" charset="0"/>
                              </a:rPr>
                            </m:ctrlPr>
                          </m:dPr>
                          <m:e>
                            <m:r>
                              <m:rPr>
                                <m:sty m:val="p"/>
                              </m:rPr>
                              <a:rPr lang="en-US" altLang="zh-CN">
                                <a:latin typeface="Cambria Math" panose="02040503050406030204" pitchFamily="18" charset="0"/>
                              </a:rPr>
                              <m:t>Mpc</m:t>
                            </m:r>
                            <m:r>
                              <a:rPr lang="en-US" altLang="zh-CN" i="1">
                                <a:latin typeface="Cambria Math" panose="02040503050406030204" pitchFamily="18" charset="0"/>
                              </a:rPr>
                              <m:t>/</m:t>
                            </m:r>
                            <m:r>
                              <a:rPr lang="en-US" altLang="zh-CN" i="1">
                                <a:latin typeface="Cambria Math" panose="02040503050406030204" pitchFamily="18" charset="0"/>
                              </a:rPr>
                              <m:t>h</m:t>
                            </m:r>
                          </m:e>
                        </m:d>
                      </m:e>
                      <m:sup>
                        <m:r>
                          <a:rPr lang="en-US" altLang="zh-CN" i="1">
                            <a:latin typeface="Cambria Math" panose="02040503050406030204" pitchFamily="18" charset="0"/>
                          </a:rPr>
                          <m:t>−3</m:t>
                        </m:r>
                      </m:sup>
                    </m:sSup>
                  </m:oMath>
                </a14:m>
                <a:endParaRPr lang="zh-CN" altLang="en-US" dirty="0"/>
              </a:p>
            </p:txBody>
          </p:sp>
        </mc:Choice>
        <mc:Fallback xmlns="">
          <p:sp>
            <p:nvSpPr>
              <p:cNvPr id="20" name="文本框 19"/>
              <p:cNvSpPr txBox="1">
                <a:spLocks noRot="1" noChangeAspect="1" noMove="1" noResize="1" noEditPoints="1" noAdjustHandles="1" noChangeArrowheads="1" noChangeShapeType="1" noTextEdit="1"/>
              </p:cNvSpPr>
              <p:nvPr/>
            </p:nvSpPr>
            <p:spPr>
              <a:xfrm>
                <a:off x="105208" y="3059785"/>
                <a:ext cx="3674660" cy="1477328"/>
              </a:xfrm>
              <a:prstGeom prst="rect">
                <a:avLst/>
              </a:prstGeom>
              <a:blipFill rotWithShape="0">
                <a:blip r:embed="rId6"/>
                <a:stretch>
                  <a:fillRect l="-1327" t="-2479" b="-5785"/>
                </a:stretch>
              </a:blipFill>
            </p:spPr>
            <p:txBody>
              <a:bodyPr/>
              <a:lstStyle/>
              <a:p>
                <a:r>
                  <a:rPr lang="zh-CN" altLang="en-US">
                    <a:noFill/>
                  </a:rPr>
                  <a:t> </a:t>
                </a:r>
              </a:p>
            </p:txBody>
          </p:sp>
        </mc:Fallback>
      </mc:AlternateContent>
      <p:sp>
        <p:nvSpPr>
          <p:cNvPr id="21" name="文本框 20"/>
          <p:cNvSpPr txBox="1"/>
          <p:nvPr/>
        </p:nvSpPr>
        <p:spPr>
          <a:xfrm>
            <a:off x="6631493" y="2062164"/>
            <a:ext cx="1274708" cy="369332"/>
          </a:xfrm>
          <a:prstGeom prst="rect">
            <a:avLst/>
          </a:prstGeom>
          <a:noFill/>
        </p:spPr>
        <p:txBody>
          <a:bodyPr wrap="none" rtlCol="0">
            <a:spAutoFit/>
          </a:bodyPr>
          <a:lstStyle/>
          <a:p>
            <a:r>
              <a:rPr lang="en-US" altLang="zh-CN" dirty="0" smtClean="0"/>
              <a:t>128^3 grids</a:t>
            </a:r>
            <a:endParaRPr lang="zh-CN" altLang="en-US" dirty="0"/>
          </a:p>
        </p:txBody>
      </p:sp>
      <p:sp>
        <p:nvSpPr>
          <p:cNvPr id="22" name="文本框 21"/>
          <p:cNvSpPr txBox="1"/>
          <p:nvPr/>
        </p:nvSpPr>
        <p:spPr>
          <a:xfrm>
            <a:off x="7725906" y="1443208"/>
            <a:ext cx="1274708" cy="369332"/>
          </a:xfrm>
          <a:prstGeom prst="rect">
            <a:avLst/>
          </a:prstGeom>
          <a:noFill/>
        </p:spPr>
        <p:txBody>
          <a:bodyPr wrap="none" rtlCol="0">
            <a:spAutoFit/>
          </a:bodyPr>
          <a:lstStyle/>
          <a:p>
            <a:r>
              <a:rPr lang="en-US" altLang="zh-CN" dirty="0" smtClean="0"/>
              <a:t>512^3 grids</a:t>
            </a:r>
            <a:endParaRPr lang="zh-CN" altLang="en-US" dirty="0"/>
          </a:p>
        </p:txBody>
      </p:sp>
      <p:sp>
        <p:nvSpPr>
          <p:cNvPr id="23" name="云形标注 22"/>
          <p:cNvSpPr/>
          <p:nvPr/>
        </p:nvSpPr>
        <p:spPr>
          <a:xfrm>
            <a:off x="302990" y="4809958"/>
            <a:ext cx="3126017" cy="1605262"/>
          </a:xfrm>
          <a:prstGeom prst="cloudCallout">
            <a:avLst>
              <a:gd name="adj1" fmla="val 171236"/>
              <a:gd name="adj2" fmla="val -9547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000" dirty="0" smtClean="0"/>
              <a:t>Non-</a:t>
            </a:r>
            <a:r>
              <a:rPr lang="en-US" altLang="zh-CN" sz="2000" b="1" dirty="0" err="1" smtClean="0"/>
              <a:t>neglectable</a:t>
            </a:r>
            <a:r>
              <a:rPr lang="en-US" altLang="zh-CN" sz="2000" b="1" dirty="0" smtClean="0"/>
              <a:t> &gt;10%</a:t>
            </a:r>
            <a:r>
              <a:rPr lang="en-US" altLang="zh-CN" sz="2000" dirty="0" smtClean="0"/>
              <a:t> systematic errors!</a:t>
            </a:r>
            <a:endParaRPr lang="zh-CN" altLang="en-US" sz="2000" dirty="0"/>
          </a:p>
        </p:txBody>
      </p:sp>
      <p:sp>
        <p:nvSpPr>
          <p:cNvPr id="24" name="矩形 23"/>
          <p:cNvSpPr/>
          <p:nvPr/>
        </p:nvSpPr>
        <p:spPr>
          <a:xfrm>
            <a:off x="5833599" y="6415220"/>
            <a:ext cx="3310401" cy="369332"/>
          </a:xfrm>
          <a:prstGeom prst="rect">
            <a:avLst/>
          </a:prstGeom>
        </p:spPr>
        <p:txBody>
          <a:bodyPr wrap="square">
            <a:spAutoFit/>
          </a:bodyPr>
          <a:lstStyle/>
          <a:p>
            <a:r>
              <a:rPr lang="en-US" altLang="zh-CN" dirty="0" smtClean="0">
                <a:solidFill>
                  <a:schemeClr val="accent6">
                    <a:lumMod val="50000"/>
                  </a:schemeClr>
                </a:solidFill>
                <a:latin typeface="Times New Roman" panose="02020603050405020304" pitchFamily="18" charset="0"/>
                <a:cs typeface="Times New Roman" panose="02020603050405020304" pitchFamily="18" charset="0"/>
              </a:rPr>
              <a:t>YZ et al. </a:t>
            </a:r>
            <a:r>
              <a:rPr lang="en-US" altLang="zh-CN" b="1" dirty="0" err="1" smtClean="0">
                <a:solidFill>
                  <a:schemeClr val="accent6">
                    <a:lumMod val="50000"/>
                  </a:schemeClr>
                </a:solidFill>
                <a:latin typeface="Times New Roman" panose="02020603050405020304" pitchFamily="18" charset="0"/>
                <a:cs typeface="Times New Roman" panose="02020603050405020304" pitchFamily="18" charset="0"/>
              </a:rPr>
              <a:t>paperB</a:t>
            </a:r>
            <a:r>
              <a:rPr lang="en-US" altLang="zh-CN"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dirty="0">
                <a:solidFill>
                  <a:schemeClr val="accent6">
                    <a:lumMod val="50000"/>
                  </a:schemeClr>
                </a:solidFill>
                <a:latin typeface="Times New Roman" panose="02020603050405020304" pitchFamily="18" charset="0"/>
                <a:cs typeface="Times New Roman" panose="02020603050405020304" pitchFamily="18" charset="0"/>
              </a:rPr>
              <a:t>in preparation</a:t>
            </a:r>
          </a:p>
        </p:txBody>
      </p:sp>
      <p:cxnSp>
        <p:nvCxnSpPr>
          <p:cNvPr id="25" name="直接连接符 24"/>
          <p:cNvCxnSpPr/>
          <p:nvPr/>
        </p:nvCxnSpPr>
        <p:spPr>
          <a:xfrm>
            <a:off x="7405539" y="935649"/>
            <a:ext cx="0" cy="5070380"/>
          </a:xfrm>
          <a:prstGeom prst="line">
            <a:avLst/>
          </a:prstGeom>
          <a:ln>
            <a:solidFill>
              <a:schemeClr val="bg1">
                <a:lumMod val="65000"/>
              </a:schemeClr>
            </a:solidFill>
            <a:prstDash val="dash"/>
          </a:ln>
        </p:spPr>
        <p:style>
          <a:lnRef idx="2">
            <a:schemeClr val="accent5"/>
          </a:lnRef>
          <a:fillRef idx="0">
            <a:schemeClr val="accent5"/>
          </a:fillRef>
          <a:effectRef idx="1">
            <a:schemeClr val="accent5"/>
          </a:effectRef>
          <a:fontRef idx="minor">
            <a:schemeClr val="tx1"/>
          </a:fontRef>
        </p:style>
      </p:cxnSp>
      <p:sp>
        <p:nvSpPr>
          <p:cNvPr id="26" name="文本框 25"/>
          <p:cNvSpPr txBox="1"/>
          <p:nvPr/>
        </p:nvSpPr>
        <p:spPr>
          <a:xfrm>
            <a:off x="7834896" y="695285"/>
            <a:ext cx="1260025" cy="369332"/>
          </a:xfrm>
          <a:prstGeom prst="rect">
            <a:avLst/>
          </a:prstGeom>
          <a:noFill/>
        </p:spPr>
        <p:txBody>
          <a:bodyPr wrap="none" rtlCol="0">
            <a:spAutoFit/>
          </a:bodyPr>
          <a:lstStyle/>
          <a:p>
            <a:r>
              <a:rPr lang="en-US" altLang="zh-CN" dirty="0" smtClean="0">
                <a:solidFill>
                  <a:schemeClr val="accent1">
                    <a:lumMod val="75000"/>
                  </a:schemeClr>
                </a:solidFill>
              </a:rPr>
              <a:t>preliminary</a:t>
            </a:r>
            <a:endParaRPr lang="zh-CN" altLang="en-US" dirty="0">
              <a:solidFill>
                <a:schemeClr val="accent1">
                  <a:lumMod val="75000"/>
                </a:schemeClr>
              </a:solidFill>
            </a:endParaRPr>
          </a:p>
        </p:txBody>
      </p:sp>
    </p:spTree>
    <p:extLst>
      <p:ext uri="{BB962C8B-B14F-4D97-AF65-F5344CB8AC3E}">
        <p14:creationId xmlns:p14="http://schemas.microsoft.com/office/powerpoint/2010/main" val="416225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1000"/>
                                        <p:tgtEl>
                                          <p:spTgt spid="23"/>
                                        </p:tgtEl>
                                      </p:cBhvr>
                                    </p:animEffect>
                                    <p:anim calcmode="lin" valueType="num">
                                      <p:cBhvr>
                                        <p:cTn id="14" dur="1000" fill="hold"/>
                                        <p:tgtEl>
                                          <p:spTgt spid="23"/>
                                        </p:tgtEl>
                                        <p:attrNameLst>
                                          <p:attrName>ppt_x</p:attrName>
                                        </p:attrNameLst>
                                      </p:cBhvr>
                                      <p:tavLst>
                                        <p:tav tm="0">
                                          <p:val>
                                            <p:strVal val="#ppt_x"/>
                                          </p:val>
                                        </p:tav>
                                        <p:tav tm="100000">
                                          <p:val>
                                            <p:strVal val="#ppt_x"/>
                                          </p:val>
                                        </p:tav>
                                      </p:tavLst>
                                    </p:anim>
                                    <p:anim calcmode="lin" valueType="num">
                                      <p:cBhvr>
                                        <p:cTn id="1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64632" y="204169"/>
            <a:ext cx="5009903" cy="4888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2000" b="1" dirty="0" smtClean="0">
                <a:solidFill>
                  <a:prstClr val="white"/>
                </a:solidFill>
                <a:latin typeface="Times New Roman" panose="02020603050405020304" pitchFamily="18" charset="0"/>
                <a:cs typeface="Times New Roman" panose="02020603050405020304" pitchFamily="18" charset="0"/>
              </a:rPr>
              <a:t>More clues: 1. grid size induced sys. Err. </a:t>
            </a:r>
            <a:endParaRPr lang="zh-CN" altLang="en-US" sz="2000" b="1" dirty="0">
              <a:solidFill>
                <a:prstClr val="white"/>
              </a:solidFill>
              <a:latin typeface="Elephant" pitchFamily="18" charset="0"/>
            </a:endParaRPr>
          </a:p>
        </p:txBody>
      </p:sp>
      <p:grpSp>
        <p:nvGrpSpPr>
          <p:cNvPr id="8" name="组合 7"/>
          <p:cNvGrpSpPr/>
          <p:nvPr/>
        </p:nvGrpSpPr>
        <p:grpSpPr>
          <a:xfrm>
            <a:off x="3315474" y="1366092"/>
            <a:ext cx="5317716" cy="5100809"/>
            <a:chOff x="3458694" y="1465244"/>
            <a:chExt cx="5317716" cy="5100809"/>
          </a:xfrm>
        </p:grpSpPr>
        <p:pic>
          <p:nvPicPr>
            <p:cNvPr id="4" name="图片 3"/>
            <p:cNvPicPr>
              <a:picLocks noChangeAspect="1"/>
            </p:cNvPicPr>
            <p:nvPr/>
          </p:nvPicPr>
          <p:blipFill>
            <a:blip r:embed="rId3"/>
            <a:stretch>
              <a:fillRect/>
            </a:stretch>
          </p:blipFill>
          <p:spPr>
            <a:xfrm>
              <a:off x="3458694" y="1465244"/>
              <a:ext cx="5317716" cy="5100809"/>
            </a:xfrm>
            <a:prstGeom prst="rect">
              <a:avLst/>
            </a:prstGeom>
          </p:spPr>
        </p:pic>
        <p:pic>
          <p:nvPicPr>
            <p:cNvPr id="7" name="图片 6"/>
            <p:cNvPicPr>
              <a:picLocks noChangeAspect="1"/>
            </p:cNvPicPr>
            <p:nvPr/>
          </p:nvPicPr>
          <p:blipFill>
            <a:blip r:embed="rId4"/>
            <a:stretch>
              <a:fillRect/>
            </a:stretch>
          </p:blipFill>
          <p:spPr>
            <a:xfrm>
              <a:off x="6720289" y="1707614"/>
              <a:ext cx="1784131" cy="596782"/>
            </a:xfrm>
            <a:prstGeom prst="rect">
              <a:avLst/>
            </a:prstGeom>
          </p:spPr>
        </p:pic>
      </p:grpSp>
      <mc:AlternateContent xmlns:mc="http://schemas.openxmlformats.org/markup-compatibility/2006" xmlns:a14="http://schemas.microsoft.com/office/drawing/2010/main">
        <mc:Choice Requires="a14">
          <p:sp>
            <p:nvSpPr>
              <p:cNvPr id="9" name="矩形 8"/>
              <p:cNvSpPr/>
              <p:nvPr/>
            </p:nvSpPr>
            <p:spPr>
              <a:xfrm>
                <a:off x="363134" y="1608462"/>
                <a:ext cx="3310393" cy="369332"/>
              </a:xfrm>
              <a:prstGeom prst="rect">
                <a:avLst/>
              </a:prstGeom>
            </p:spPr>
            <p:txBody>
              <a:bodyPr wrap="none">
                <a:spAutoFit/>
              </a:bodyPr>
              <a:lstStyle/>
              <a:p>
                <a:r>
                  <a:rPr lang="en-US" altLang="zh-CN" dirty="0" smtClean="0"/>
                  <a:t>Use all </a:t>
                </a:r>
                <a:r>
                  <a:rPr lang="en-US" altLang="zh-CN" dirty="0"/>
                  <a:t>DM particles: </a:t>
                </a:r>
                <a14:m>
                  <m:oMath xmlns:m="http://schemas.openxmlformats.org/officeDocument/2006/math">
                    <m:sSup>
                      <m:sSupPr>
                        <m:ctrlPr>
                          <a:rPr lang="en-US" altLang="zh-CN" i="1" dirty="0">
                            <a:latin typeface="Cambria Math" panose="02040503050406030204" pitchFamily="18" charset="0"/>
                          </a:rPr>
                        </m:ctrlPr>
                      </m:sSupPr>
                      <m:e>
                        <m:r>
                          <a:rPr lang="en-US" altLang="zh-CN" i="1" dirty="0">
                            <a:latin typeface="Cambria Math" panose="02040503050406030204" pitchFamily="18" charset="0"/>
                          </a:rPr>
                          <m:t>1024</m:t>
                        </m:r>
                      </m:e>
                      <m:sup>
                        <m:r>
                          <a:rPr lang="en-US" altLang="zh-CN" i="1" dirty="0">
                            <a:latin typeface="Cambria Math" panose="02040503050406030204" pitchFamily="18" charset="0"/>
                          </a:rPr>
                          <m:t>3</m:t>
                        </m:r>
                      </m:sup>
                    </m:sSup>
                    <m:r>
                      <a:rPr lang="en-US" altLang="zh-CN" b="0" i="1" dirty="0" smtClean="0">
                        <a:latin typeface="Cambria Math" panose="02040503050406030204" pitchFamily="18" charset="0"/>
                      </a:rPr>
                      <m:t>~</m:t>
                    </m:r>
                    <m:sSup>
                      <m:sSupPr>
                        <m:ctrlPr>
                          <a:rPr lang="en-US" altLang="zh-CN" i="1" dirty="0">
                            <a:latin typeface="Cambria Math" panose="02040503050406030204" pitchFamily="18" charset="0"/>
                          </a:rPr>
                        </m:ctrlPr>
                      </m:sSupPr>
                      <m:e>
                        <m:r>
                          <a:rPr lang="en-US" altLang="zh-CN" i="1" dirty="0">
                            <a:latin typeface="Cambria Math" panose="02040503050406030204" pitchFamily="18" charset="0"/>
                          </a:rPr>
                          <m:t>10</m:t>
                        </m:r>
                      </m:e>
                      <m:sup>
                        <m:r>
                          <a:rPr lang="en-US" altLang="zh-CN" i="1" dirty="0">
                            <a:latin typeface="Cambria Math" panose="02040503050406030204" pitchFamily="18" charset="0"/>
                          </a:rPr>
                          <m:t>9</m:t>
                        </m:r>
                      </m:sup>
                    </m:sSup>
                  </m:oMath>
                </a14:m>
                <a:endParaRPr lang="zh-CN" altLang="en-US" dirty="0"/>
              </a:p>
            </p:txBody>
          </p:sp>
        </mc:Choice>
        <mc:Fallback xmlns="">
          <p:sp>
            <p:nvSpPr>
              <p:cNvPr id="9" name="矩形 8"/>
              <p:cNvSpPr>
                <a:spLocks noRot="1" noChangeAspect="1" noMove="1" noResize="1" noEditPoints="1" noAdjustHandles="1" noChangeArrowheads="1" noChangeShapeType="1" noTextEdit="1"/>
              </p:cNvSpPr>
              <p:nvPr/>
            </p:nvSpPr>
            <p:spPr>
              <a:xfrm>
                <a:off x="363134" y="1608462"/>
                <a:ext cx="3310393" cy="369332"/>
              </a:xfrm>
              <a:prstGeom prst="rect">
                <a:avLst/>
              </a:prstGeom>
              <a:blipFill rotWithShape="0">
                <a:blip r:embed="rId5"/>
                <a:stretch>
                  <a:fillRect l="-1657" t="-10000" b="-26667"/>
                </a:stretch>
              </a:blipFill>
            </p:spPr>
            <p:txBody>
              <a:bodyPr/>
              <a:lstStyle/>
              <a:p>
                <a:r>
                  <a:rPr lang="zh-CN" altLang="en-US">
                    <a:noFill/>
                  </a:rPr>
                  <a:t> </a:t>
                </a:r>
              </a:p>
            </p:txBody>
          </p:sp>
        </mc:Fallback>
      </mc:AlternateContent>
      <p:sp>
        <p:nvSpPr>
          <p:cNvPr id="11" name="弧形 10"/>
          <p:cNvSpPr/>
          <p:nvPr/>
        </p:nvSpPr>
        <p:spPr>
          <a:xfrm>
            <a:off x="7039779" y="1449653"/>
            <a:ext cx="672028" cy="914400"/>
          </a:xfrm>
          <a:prstGeom prst="arc">
            <a:avLst>
              <a:gd name="adj1" fmla="val 16200000"/>
              <a:gd name="adj2" fmla="val 16056846"/>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2" name="文本框 11"/>
              <p:cNvSpPr txBox="1"/>
              <p:nvPr/>
            </p:nvSpPr>
            <p:spPr>
              <a:xfrm>
                <a:off x="512588" y="2205244"/>
                <a:ext cx="203230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𝑣</m:t>
                          </m:r>
                        </m:e>
                        <m:sub>
                          <m:r>
                            <a:rPr lang="en-US" altLang="zh-CN" sz="2400" b="0" i="1" smtClean="0">
                              <a:latin typeface="Cambria Math" panose="02040503050406030204" pitchFamily="18" charset="0"/>
                            </a:rPr>
                            <m:t>𝛿</m:t>
                          </m:r>
                        </m:sub>
                      </m:sSub>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𝑣</m:t>
                          </m:r>
                        </m:e>
                        <m:sub>
                          <m:r>
                            <a:rPr lang="en-US" altLang="zh-CN" sz="2400" b="0" i="1" smtClean="0">
                              <a:latin typeface="Cambria Math" panose="02040503050406030204" pitchFamily="18" charset="0"/>
                            </a:rPr>
                            <m:t>𝑆</m:t>
                          </m:r>
                        </m:sub>
                      </m:sSub>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𝑣</m:t>
                          </m:r>
                        </m:e>
                        <m:sub>
                          <m:r>
                            <a:rPr lang="en-US" altLang="zh-CN" sz="2400" b="0" i="1" smtClean="0">
                              <a:latin typeface="Cambria Math" panose="02040503050406030204" pitchFamily="18" charset="0"/>
                            </a:rPr>
                            <m:t>𝐸</m:t>
                          </m:r>
                        </m:sub>
                      </m:sSub>
                    </m:oMath>
                  </m:oMathPara>
                </a14:m>
                <a:endParaRPr lang="zh-CN" altLang="en-US" sz="2400" dirty="0"/>
              </a:p>
            </p:txBody>
          </p:sp>
        </mc:Choice>
        <mc:Fallback xmlns="">
          <p:sp>
            <p:nvSpPr>
              <p:cNvPr id="12" name="文本框 11"/>
              <p:cNvSpPr txBox="1">
                <a:spLocks noRot="1" noChangeAspect="1" noMove="1" noResize="1" noEditPoints="1" noAdjustHandles="1" noChangeArrowheads="1" noChangeShapeType="1" noTextEdit="1"/>
              </p:cNvSpPr>
              <p:nvPr/>
            </p:nvSpPr>
            <p:spPr>
              <a:xfrm>
                <a:off x="512588" y="2205244"/>
                <a:ext cx="2032307" cy="369332"/>
              </a:xfrm>
              <a:prstGeom prst="rect">
                <a:avLst/>
              </a:prstGeom>
              <a:blipFill rotWithShape="0">
                <a:blip r:embed="rId6"/>
                <a:stretch>
                  <a:fillRect b="-12500"/>
                </a:stretch>
              </a:blipFill>
            </p:spPr>
            <p:txBody>
              <a:bodyPr/>
              <a:lstStyle/>
              <a:p>
                <a:r>
                  <a:rPr lang="zh-CN" altLang="en-US">
                    <a:noFill/>
                  </a:rPr>
                  <a:t> </a:t>
                </a:r>
              </a:p>
            </p:txBody>
          </p:sp>
        </mc:Fallback>
      </mc:AlternateContent>
      <p:sp>
        <p:nvSpPr>
          <p:cNvPr id="14" name="矩形标注 13"/>
          <p:cNvSpPr/>
          <p:nvPr/>
        </p:nvSpPr>
        <p:spPr>
          <a:xfrm>
            <a:off x="374152" y="3916496"/>
            <a:ext cx="2875402" cy="1735157"/>
          </a:xfrm>
          <a:prstGeom prst="wedgeRectCallout">
            <a:avLst>
              <a:gd name="adj1" fmla="val 64608"/>
              <a:gd name="adj2" fmla="val -5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t>Fair comparison </a:t>
            </a:r>
            <a:r>
              <a:rPr lang="en-US" altLang="zh-CN" sz="2000" dirty="0" smtClean="0"/>
              <a:t>demands </a:t>
            </a:r>
            <a:r>
              <a:rPr lang="en-US" altLang="zh-CN" sz="2000" dirty="0"/>
              <a:t>the </a:t>
            </a:r>
            <a:r>
              <a:rPr lang="en-US" altLang="zh-CN" sz="2000" dirty="0">
                <a:solidFill>
                  <a:srgbClr val="FFFF00"/>
                </a:solidFill>
              </a:rPr>
              <a:t>same</a:t>
            </a:r>
            <a:r>
              <a:rPr lang="en-US" altLang="zh-CN" sz="2000" dirty="0">
                <a:solidFill>
                  <a:schemeClr val="tx1"/>
                </a:solidFill>
              </a:rPr>
              <a:t> </a:t>
            </a:r>
            <a:r>
              <a:rPr lang="en-US" altLang="zh-CN" sz="2000" dirty="0"/>
              <a:t>grid numbers for dark matter particles and halos. </a:t>
            </a:r>
            <a:endParaRPr lang="zh-CN" altLang="en-US" sz="3200" dirty="0"/>
          </a:p>
        </p:txBody>
      </p:sp>
      <p:sp>
        <p:nvSpPr>
          <p:cNvPr id="15" name="文本框 14"/>
          <p:cNvSpPr txBox="1"/>
          <p:nvPr/>
        </p:nvSpPr>
        <p:spPr>
          <a:xfrm>
            <a:off x="517635" y="2739666"/>
            <a:ext cx="2064989" cy="646331"/>
          </a:xfrm>
          <a:prstGeom prst="rect">
            <a:avLst/>
          </a:prstGeom>
          <a:noFill/>
        </p:spPr>
        <p:txBody>
          <a:bodyPr wrap="none" rtlCol="0">
            <a:spAutoFit/>
          </a:bodyPr>
          <a:lstStyle/>
          <a:p>
            <a:r>
              <a:rPr lang="en-US" altLang="zh-CN" dirty="0" smtClean="0">
                <a:latin typeface="Vijaya" panose="020B0604020202020204" pitchFamily="34" charset="0"/>
                <a:cs typeface="Vijaya" panose="020B0604020202020204" pitchFamily="34" charset="0"/>
              </a:rPr>
              <a:t>Velocity decomposition,</a:t>
            </a:r>
          </a:p>
          <a:p>
            <a:r>
              <a:rPr lang="en-US" altLang="zh-CN" dirty="0" smtClean="0">
                <a:latin typeface="Vijaya" panose="020B0604020202020204" pitchFamily="34" charset="0"/>
                <a:cs typeface="Vijaya" panose="020B0604020202020204" pitchFamily="34" charset="0"/>
              </a:rPr>
              <a:t>see  PJZ et al. </a:t>
            </a:r>
            <a:r>
              <a:rPr lang="en-US" altLang="zh-CN" dirty="0" smtClean="0">
                <a:solidFill>
                  <a:schemeClr val="accent6">
                    <a:lumMod val="50000"/>
                  </a:schemeClr>
                </a:solidFill>
                <a:latin typeface="Vijaya" panose="020B0604020202020204" pitchFamily="34" charset="0"/>
                <a:cs typeface="Vijaya" panose="020B0604020202020204" pitchFamily="34" charset="0"/>
              </a:rPr>
              <a:t>1207.2722</a:t>
            </a:r>
            <a:endParaRPr lang="zh-CN" altLang="en-US" dirty="0">
              <a:latin typeface="Vijaya" panose="020B0604020202020204" pitchFamily="34" charset="0"/>
              <a:cs typeface="Vijaya" panose="020B0604020202020204" pitchFamily="34" charset="0"/>
            </a:endParaRPr>
          </a:p>
        </p:txBody>
      </p:sp>
      <p:sp>
        <p:nvSpPr>
          <p:cNvPr id="16" name="矩形 15"/>
          <p:cNvSpPr/>
          <p:nvPr/>
        </p:nvSpPr>
        <p:spPr>
          <a:xfrm>
            <a:off x="7778348" y="6282235"/>
            <a:ext cx="1165704" cy="369332"/>
          </a:xfrm>
          <a:prstGeom prst="rect">
            <a:avLst/>
          </a:prstGeom>
        </p:spPr>
        <p:txBody>
          <a:bodyPr wrap="none">
            <a:spAutoFit/>
          </a:bodyPr>
          <a:lstStyle/>
          <a:p>
            <a:r>
              <a:rPr lang="en-US" altLang="zh-CN" dirty="0">
                <a:solidFill>
                  <a:schemeClr val="accent6">
                    <a:lumMod val="50000"/>
                  </a:schemeClr>
                </a:solidFill>
                <a:latin typeface="Times New Roman" panose="02020603050405020304" pitchFamily="18" charset="0"/>
                <a:cs typeface="Times New Roman" panose="02020603050405020304" pitchFamily="18" charset="0"/>
              </a:rPr>
              <a:t>1308.0886</a:t>
            </a:r>
          </a:p>
        </p:txBody>
      </p:sp>
      <p:cxnSp>
        <p:nvCxnSpPr>
          <p:cNvPr id="18" name="直接连接符 17"/>
          <p:cNvCxnSpPr/>
          <p:nvPr/>
        </p:nvCxnSpPr>
        <p:spPr>
          <a:xfrm>
            <a:off x="7039779" y="1112703"/>
            <a:ext cx="0" cy="5070380"/>
          </a:xfrm>
          <a:prstGeom prst="line">
            <a:avLst/>
          </a:prstGeom>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1687853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455452" y="1106890"/>
            <a:ext cx="5395280" cy="5175345"/>
            <a:chOff x="602083" y="837282"/>
            <a:chExt cx="5395280" cy="5175345"/>
          </a:xfrm>
        </p:grpSpPr>
        <p:pic>
          <p:nvPicPr>
            <p:cNvPr id="8" name="图片 7"/>
            <p:cNvPicPr>
              <a:picLocks noChangeAspect="1"/>
            </p:cNvPicPr>
            <p:nvPr/>
          </p:nvPicPr>
          <p:blipFill>
            <a:blip r:embed="rId3"/>
            <a:stretch>
              <a:fillRect/>
            </a:stretch>
          </p:blipFill>
          <p:spPr>
            <a:xfrm>
              <a:off x="602083" y="837282"/>
              <a:ext cx="5395280" cy="5175345"/>
            </a:xfrm>
            <a:prstGeom prst="rect">
              <a:avLst/>
            </a:prstGeom>
          </p:spPr>
        </p:pic>
        <p:pic>
          <p:nvPicPr>
            <p:cNvPr id="4" name="图片 3"/>
            <p:cNvPicPr>
              <a:picLocks noChangeAspect="1"/>
            </p:cNvPicPr>
            <p:nvPr/>
          </p:nvPicPr>
          <p:blipFill>
            <a:blip r:embed="rId4"/>
            <a:stretch>
              <a:fillRect/>
            </a:stretch>
          </p:blipFill>
          <p:spPr>
            <a:xfrm>
              <a:off x="4252511" y="1134737"/>
              <a:ext cx="1476260" cy="850074"/>
            </a:xfrm>
            <a:prstGeom prst="rect">
              <a:avLst/>
            </a:prstGeom>
          </p:spPr>
        </p:pic>
      </p:grpSp>
      <p:sp>
        <p:nvSpPr>
          <p:cNvPr id="6" name="矩形 5"/>
          <p:cNvSpPr/>
          <p:nvPr/>
        </p:nvSpPr>
        <p:spPr>
          <a:xfrm>
            <a:off x="7778348" y="6282235"/>
            <a:ext cx="1165704" cy="369332"/>
          </a:xfrm>
          <a:prstGeom prst="rect">
            <a:avLst/>
          </a:prstGeom>
        </p:spPr>
        <p:txBody>
          <a:bodyPr wrap="none">
            <a:spAutoFit/>
          </a:bodyPr>
          <a:lstStyle/>
          <a:p>
            <a:r>
              <a:rPr lang="en-US" altLang="zh-CN" dirty="0">
                <a:solidFill>
                  <a:schemeClr val="accent6">
                    <a:lumMod val="50000"/>
                  </a:schemeClr>
                </a:solidFill>
                <a:latin typeface="Times New Roman" panose="02020603050405020304" pitchFamily="18" charset="0"/>
                <a:cs typeface="Times New Roman" panose="02020603050405020304" pitchFamily="18" charset="0"/>
              </a:rPr>
              <a:t>1308.0886</a:t>
            </a:r>
          </a:p>
        </p:txBody>
      </p:sp>
      <p:sp>
        <p:nvSpPr>
          <p:cNvPr id="7" name="圆角矩形 6"/>
          <p:cNvSpPr/>
          <p:nvPr/>
        </p:nvSpPr>
        <p:spPr>
          <a:xfrm>
            <a:off x="377345" y="252735"/>
            <a:ext cx="5516679" cy="4888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zh-CN" sz="2000" b="1" dirty="0" smtClean="0">
                <a:solidFill>
                  <a:prstClr val="white"/>
                </a:solidFill>
                <a:latin typeface="Times New Roman" panose="02020603050405020304" pitchFamily="18" charset="0"/>
                <a:cs typeface="Times New Roman" panose="02020603050405020304" pitchFamily="18" charset="0"/>
              </a:rPr>
              <a:t>More clues: 2. number density induced sys. Err. </a:t>
            </a:r>
            <a:endParaRPr lang="zh-CN" altLang="en-US" sz="2000" b="1" dirty="0">
              <a:solidFill>
                <a:prstClr val="white"/>
              </a:solidFill>
              <a:latin typeface="Elephant" pitchFamily="18" charset="0"/>
            </a:endParaRPr>
          </a:p>
        </p:txBody>
      </p:sp>
      <mc:AlternateContent xmlns:mc="http://schemas.openxmlformats.org/markup-compatibility/2006" xmlns:a14="http://schemas.microsoft.com/office/drawing/2010/main">
        <mc:Choice Requires="a14">
          <p:sp>
            <p:nvSpPr>
              <p:cNvPr id="5" name="文本框 4"/>
              <p:cNvSpPr txBox="1"/>
              <p:nvPr/>
            </p:nvSpPr>
            <p:spPr>
              <a:xfrm>
                <a:off x="572876" y="1404345"/>
                <a:ext cx="2356671" cy="646331"/>
              </a:xfrm>
              <a:prstGeom prst="rect">
                <a:avLst/>
              </a:prstGeom>
              <a:noFill/>
            </p:spPr>
            <p:txBody>
              <a:bodyPr wrap="none" rtlCol="0">
                <a:spAutoFit/>
              </a:bodyPr>
              <a:lstStyle/>
              <a:p>
                <a:r>
                  <a:rPr lang="en-US" altLang="zh-CN" dirty="0" smtClean="0"/>
                  <a:t>100%: </a:t>
                </a:r>
                <a14:m>
                  <m:oMath xmlns:m="http://schemas.openxmlformats.org/officeDocument/2006/math">
                    <m:r>
                      <a:rPr lang="en-US" altLang="zh-CN">
                        <a:latin typeface="Cambria Math" panose="02040503050406030204" pitchFamily="18" charset="0"/>
                      </a:rPr>
                      <m:t>~ </m:t>
                    </m:r>
                    <m:r>
                      <a:rPr lang="en-US" altLang="zh-CN" i="1">
                        <a:latin typeface="Cambria Math" panose="02040503050406030204" pitchFamily="18" charset="0"/>
                      </a:rPr>
                      <m:t>1</m:t>
                    </m:r>
                    <m:sSup>
                      <m:sSupPr>
                        <m:ctrlPr>
                          <a:rPr lang="en-US" altLang="zh-CN" i="1">
                            <a:latin typeface="Cambria Math" panose="02040503050406030204" pitchFamily="18" charset="0"/>
                          </a:rPr>
                        </m:ctrlPr>
                      </m:sSupPr>
                      <m:e>
                        <m:d>
                          <m:dPr>
                            <m:ctrlPr>
                              <a:rPr lang="en-US" altLang="zh-CN" i="1">
                                <a:latin typeface="Cambria Math" panose="02040503050406030204" pitchFamily="18" charset="0"/>
                              </a:rPr>
                            </m:ctrlPr>
                          </m:dPr>
                          <m:e>
                            <m:r>
                              <m:rPr>
                                <m:sty m:val="p"/>
                              </m:rPr>
                              <a:rPr lang="en-US" altLang="zh-CN">
                                <a:latin typeface="Cambria Math" panose="02040503050406030204" pitchFamily="18" charset="0"/>
                              </a:rPr>
                              <m:t>Mpc</m:t>
                            </m:r>
                            <m:r>
                              <a:rPr lang="en-US" altLang="zh-CN" i="1">
                                <a:latin typeface="Cambria Math" panose="02040503050406030204" pitchFamily="18" charset="0"/>
                              </a:rPr>
                              <m:t>/</m:t>
                            </m:r>
                            <m:r>
                              <a:rPr lang="en-US" altLang="zh-CN" i="1">
                                <a:latin typeface="Cambria Math" panose="02040503050406030204" pitchFamily="18" charset="0"/>
                              </a:rPr>
                              <m:t>h</m:t>
                            </m:r>
                          </m:e>
                        </m:d>
                      </m:e>
                      <m:sup>
                        <m:r>
                          <a:rPr lang="en-US" altLang="zh-CN" i="1">
                            <a:latin typeface="Cambria Math" panose="02040503050406030204" pitchFamily="18" charset="0"/>
                          </a:rPr>
                          <m:t>−3</m:t>
                        </m:r>
                      </m:sup>
                    </m:sSup>
                  </m:oMath>
                </a14:m>
                <a:endParaRPr lang="en-US" altLang="zh-CN" dirty="0" smtClean="0"/>
              </a:p>
              <a:p>
                <a:r>
                  <a:rPr lang="en-US" altLang="zh-CN" dirty="0" smtClean="0"/>
                  <a:t>10%: </a:t>
                </a:r>
                <a14:m>
                  <m:oMath xmlns:m="http://schemas.openxmlformats.org/officeDocument/2006/math">
                    <m:r>
                      <a:rPr lang="en-US" altLang="zh-CN">
                        <a:latin typeface="Cambria Math" panose="02040503050406030204" pitchFamily="18" charset="0"/>
                      </a:rPr>
                      <m:t>~ </m:t>
                    </m:r>
                    <m:r>
                      <a:rPr lang="en-US" altLang="zh-CN" b="0" i="0" smtClean="0">
                        <a:latin typeface="Cambria Math" panose="02040503050406030204" pitchFamily="18" charset="0"/>
                      </a:rPr>
                      <m:t>0.</m:t>
                    </m:r>
                    <m:r>
                      <a:rPr lang="en-US" altLang="zh-CN" i="1">
                        <a:latin typeface="Cambria Math" panose="02040503050406030204" pitchFamily="18" charset="0"/>
                      </a:rPr>
                      <m:t>1</m:t>
                    </m:r>
                    <m:sSup>
                      <m:sSupPr>
                        <m:ctrlPr>
                          <a:rPr lang="en-US" altLang="zh-CN" i="1">
                            <a:latin typeface="Cambria Math" panose="02040503050406030204" pitchFamily="18" charset="0"/>
                          </a:rPr>
                        </m:ctrlPr>
                      </m:sSupPr>
                      <m:e>
                        <m:d>
                          <m:dPr>
                            <m:ctrlPr>
                              <a:rPr lang="en-US" altLang="zh-CN" i="1">
                                <a:latin typeface="Cambria Math" panose="02040503050406030204" pitchFamily="18" charset="0"/>
                              </a:rPr>
                            </m:ctrlPr>
                          </m:dPr>
                          <m:e>
                            <m:r>
                              <m:rPr>
                                <m:sty m:val="p"/>
                              </m:rPr>
                              <a:rPr lang="en-US" altLang="zh-CN">
                                <a:latin typeface="Cambria Math" panose="02040503050406030204" pitchFamily="18" charset="0"/>
                              </a:rPr>
                              <m:t>Mpc</m:t>
                            </m:r>
                            <m:r>
                              <a:rPr lang="en-US" altLang="zh-CN" i="1">
                                <a:latin typeface="Cambria Math" panose="02040503050406030204" pitchFamily="18" charset="0"/>
                              </a:rPr>
                              <m:t>/</m:t>
                            </m:r>
                            <m:r>
                              <a:rPr lang="en-US" altLang="zh-CN" i="1">
                                <a:latin typeface="Cambria Math" panose="02040503050406030204" pitchFamily="18" charset="0"/>
                              </a:rPr>
                              <m:t>h</m:t>
                            </m:r>
                          </m:e>
                        </m:d>
                      </m:e>
                      <m:sup>
                        <m:r>
                          <a:rPr lang="en-US" altLang="zh-CN" i="1">
                            <a:latin typeface="Cambria Math" panose="02040503050406030204" pitchFamily="18" charset="0"/>
                          </a:rPr>
                          <m:t>−3</m:t>
                        </m:r>
                      </m:sup>
                    </m:sSup>
                  </m:oMath>
                </a14:m>
                <a:r>
                  <a:rPr lang="en-US" altLang="zh-CN" dirty="0" smtClean="0"/>
                  <a:t> </a:t>
                </a:r>
                <a:endParaRPr lang="zh-CN" altLang="en-US" dirty="0"/>
              </a:p>
            </p:txBody>
          </p:sp>
        </mc:Choice>
        <mc:Fallback xmlns="">
          <p:sp>
            <p:nvSpPr>
              <p:cNvPr id="5" name="文本框 4"/>
              <p:cNvSpPr txBox="1">
                <a:spLocks noRot="1" noChangeAspect="1" noMove="1" noResize="1" noEditPoints="1" noAdjustHandles="1" noChangeArrowheads="1" noChangeShapeType="1" noTextEdit="1"/>
              </p:cNvSpPr>
              <p:nvPr/>
            </p:nvSpPr>
            <p:spPr>
              <a:xfrm>
                <a:off x="572876" y="1404345"/>
                <a:ext cx="2356671" cy="646331"/>
              </a:xfrm>
              <a:prstGeom prst="rect">
                <a:avLst/>
              </a:prstGeom>
              <a:blipFill rotWithShape="0">
                <a:blip r:embed="rId5"/>
                <a:stretch>
                  <a:fillRect l="-2326" t="-4717" b="-14151"/>
                </a:stretch>
              </a:blipFill>
            </p:spPr>
            <p:txBody>
              <a:bodyPr/>
              <a:lstStyle/>
              <a:p>
                <a:r>
                  <a:rPr lang="zh-CN" altLang="en-US">
                    <a:noFill/>
                  </a:rPr>
                  <a:t> </a:t>
                </a:r>
              </a:p>
            </p:txBody>
          </p:sp>
        </mc:Fallback>
      </mc:AlternateContent>
      <p:cxnSp>
        <p:nvCxnSpPr>
          <p:cNvPr id="10" name="直接连接符 9"/>
          <p:cNvCxnSpPr/>
          <p:nvPr/>
        </p:nvCxnSpPr>
        <p:spPr>
          <a:xfrm>
            <a:off x="7293167" y="1106890"/>
            <a:ext cx="0" cy="5070380"/>
          </a:xfrm>
          <a:prstGeom prst="line">
            <a:avLst/>
          </a:prstGeom>
        </p:spPr>
        <p:style>
          <a:lnRef idx="2">
            <a:schemeClr val="accent5"/>
          </a:lnRef>
          <a:fillRef idx="0">
            <a:schemeClr val="accent5"/>
          </a:fillRef>
          <a:effectRef idx="1">
            <a:schemeClr val="accent5"/>
          </a:effectRef>
          <a:fontRef idx="minor">
            <a:schemeClr val="tx1"/>
          </a:fontRef>
        </p:style>
      </p:cxnSp>
      <mc:AlternateContent xmlns:mc="http://schemas.openxmlformats.org/markup-compatibility/2006" xmlns:a14="http://schemas.microsoft.com/office/drawing/2010/main">
        <mc:Choice Requires="a14">
          <p:sp>
            <p:nvSpPr>
              <p:cNvPr id="11" name="文本框 10"/>
              <p:cNvSpPr txBox="1"/>
              <p:nvPr/>
            </p:nvSpPr>
            <p:spPr>
              <a:xfrm>
                <a:off x="666824" y="2327498"/>
                <a:ext cx="203230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𝑣</m:t>
                          </m:r>
                        </m:e>
                        <m:sub>
                          <m:r>
                            <a:rPr lang="en-US" altLang="zh-CN" sz="2400" b="0" i="1" smtClean="0">
                              <a:latin typeface="Cambria Math" panose="02040503050406030204" pitchFamily="18" charset="0"/>
                            </a:rPr>
                            <m:t>𝛿</m:t>
                          </m:r>
                        </m:sub>
                      </m:sSub>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𝑣</m:t>
                          </m:r>
                        </m:e>
                        <m:sub>
                          <m:r>
                            <a:rPr lang="en-US" altLang="zh-CN" sz="2400" b="0" i="1" smtClean="0">
                              <a:latin typeface="Cambria Math" panose="02040503050406030204" pitchFamily="18" charset="0"/>
                            </a:rPr>
                            <m:t>𝑆</m:t>
                          </m:r>
                        </m:sub>
                      </m:sSub>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𝑣</m:t>
                          </m:r>
                        </m:e>
                        <m:sub>
                          <m:r>
                            <a:rPr lang="en-US" altLang="zh-CN" sz="2400" b="0" i="1" smtClean="0">
                              <a:latin typeface="Cambria Math" panose="02040503050406030204" pitchFamily="18" charset="0"/>
                            </a:rPr>
                            <m:t>𝐸</m:t>
                          </m:r>
                        </m:sub>
                      </m:sSub>
                    </m:oMath>
                  </m:oMathPara>
                </a14:m>
                <a:endParaRPr lang="zh-CN" altLang="en-US" sz="2400" dirty="0"/>
              </a:p>
            </p:txBody>
          </p:sp>
        </mc:Choice>
        <mc:Fallback xmlns="">
          <p:sp>
            <p:nvSpPr>
              <p:cNvPr id="11" name="文本框 10"/>
              <p:cNvSpPr txBox="1">
                <a:spLocks noRot="1" noChangeAspect="1" noMove="1" noResize="1" noEditPoints="1" noAdjustHandles="1" noChangeArrowheads="1" noChangeShapeType="1" noTextEdit="1"/>
              </p:cNvSpPr>
              <p:nvPr/>
            </p:nvSpPr>
            <p:spPr>
              <a:xfrm>
                <a:off x="666824" y="2327498"/>
                <a:ext cx="2032307" cy="369332"/>
              </a:xfrm>
              <a:prstGeom prst="rect">
                <a:avLst/>
              </a:prstGeom>
              <a:blipFill rotWithShape="0">
                <a:blip r:embed="rId6"/>
                <a:stretch>
                  <a:fillRect b="-12500"/>
                </a:stretch>
              </a:blipFill>
            </p:spPr>
            <p:txBody>
              <a:bodyPr/>
              <a:lstStyle/>
              <a:p>
                <a:r>
                  <a:rPr lang="zh-CN" altLang="en-US">
                    <a:noFill/>
                  </a:rPr>
                  <a:t> </a:t>
                </a:r>
              </a:p>
            </p:txBody>
          </p:sp>
        </mc:Fallback>
      </mc:AlternateContent>
      <p:sp>
        <p:nvSpPr>
          <p:cNvPr id="12" name="文本框 11"/>
          <p:cNvSpPr txBox="1"/>
          <p:nvPr/>
        </p:nvSpPr>
        <p:spPr>
          <a:xfrm>
            <a:off x="671871" y="2861920"/>
            <a:ext cx="2064989" cy="646331"/>
          </a:xfrm>
          <a:prstGeom prst="rect">
            <a:avLst/>
          </a:prstGeom>
          <a:noFill/>
        </p:spPr>
        <p:txBody>
          <a:bodyPr wrap="none" rtlCol="0">
            <a:spAutoFit/>
          </a:bodyPr>
          <a:lstStyle/>
          <a:p>
            <a:r>
              <a:rPr lang="en-US" altLang="zh-CN" dirty="0" smtClean="0">
                <a:latin typeface="Vijaya" panose="020B0604020202020204" pitchFamily="34" charset="0"/>
                <a:cs typeface="Vijaya" panose="020B0604020202020204" pitchFamily="34" charset="0"/>
              </a:rPr>
              <a:t>Velocity decomposition,</a:t>
            </a:r>
          </a:p>
          <a:p>
            <a:r>
              <a:rPr lang="en-US" altLang="zh-CN" dirty="0" smtClean="0">
                <a:latin typeface="Vijaya" panose="020B0604020202020204" pitchFamily="34" charset="0"/>
                <a:cs typeface="Vijaya" panose="020B0604020202020204" pitchFamily="34" charset="0"/>
              </a:rPr>
              <a:t>see  PJZ et al. </a:t>
            </a:r>
            <a:r>
              <a:rPr lang="en-US" altLang="zh-CN" dirty="0" smtClean="0">
                <a:solidFill>
                  <a:schemeClr val="accent6">
                    <a:lumMod val="50000"/>
                  </a:schemeClr>
                </a:solidFill>
                <a:latin typeface="Vijaya" panose="020B0604020202020204" pitchFamily="34" charset="0"/>
                <a:cs typeface="Vijaya" panose="020B0604020202020204" pitchFamily="34" charset="0"/>
              </a:rPr>
              <a:t>1207.2722</a:t>
            </a:r>
            <a:endParaRPr lang="zh-CN" altLang="en-US" dirty="0">
              <a:latin typeface="Vijaya" panose="020B0604020202020204" pitchFamily="34" charset="0"/>
              <a:cs typeface="Vijaya" panose="020B0604020202020204" pitchFamily="34" charset="0"/>
            </a:endParaRPr>
          </a:p>
        </p:txBody>
      </p:sp>
      <p:sp>
        <p:nvSpPr>
          <p:cNvPr id="13" name="矩形标注 12"/>
          <p:cNvSpPr/>
          <p:nvPr/>
        </p:nvSpPr>
        <p:spPr>
          <a:xfrm>
            <a:off x="374152" y="3916496"/>
            <a:ext cx="2875402" cy="1856343"/>
          </a:xfrm>
          <a:prstGeom prst="wedgeRectCallout">
            <a:avLst>
              <a:gd name="adj1" fmla="val 64608"/>
              <a:gd name="adj2" fmla="val -563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t>Fair comparison </a:t>
            </a:r>
            <a:r>
              <a:rPr lang="en-US" altLang="zh-CN" sz="2000" dirty="0" smtClean="0"/>
              <a:t>demands </a:t>
            </a:r>
            <a:r>
              <a:rPr lang="en-US" altLang="zh-CN" sz="2000" dirty="0"/>
              <a:t>the </a:t>
            </a:r>
            <a:r>
              <a:rPr lang="en-US" altLang="zh-CN" sz="2000" dirty="0">
                <a:solidFill>
                  <a:srgbClr val="FFFF00"/>
                </a:solidFill>
              </a:rPr>
              <a:t>same</a:t>
            </a:r>
            <a:r>
              <a:rPr lang="en-US" altLang="zh-CN" sz="2000" dirty="0">
                <a:solidFill>
                  <a:schemeClr val="tx1"/>
                </a:solidFill>
              </a:rPr>
              <a:t> </a:t>
            </a:r>
            <a:r>
              <a:rPr lang="en-US" altLang="zh-CN" sz="2000" dirty="0" smtClean="0"/>
              <a:t>number density for </a:t>
            </a:r>
            <a:r>
              <a:rPr lang="en-US" altLang="zh-CN" sz="2000" dirty="0"/>
              <a:t>dark matter particles and </a:t>
            </a:r>
            <a:r>
              <a:rPr lang="en-US" altLang="zh-CN" sz="2000" dirty="0" smtClean="0"/>
              <a:t>halos</a:t>
            </a:r>
            <a:r>
              <a:rPr lang="en-US" altLang="zh-CN" sz="2000" dirty="0"/>
              <a:t> </a:t>
            </a:r>
            <a:r>
              <a:rPr lang="en-US" altLang="zh-CN" sz="2000" dirty="0" smtClean="0"/>
              <a:t>or we </a:t>
            </a:r>
            <a:r>
              <a:rPr lang="en-US" altLang="zh-CN" sz="2000" dirty="0" smtClean="0">
                <a:solidFill>
                  <a:srgbClr val="FFFF00"/>
                </a:solidFill>
              </a:rPr>
              <a:t>quantify and correct the numerical artifacts.</a:t>
            </a:r>
            <a:endParaRPr lang="zh-CN" altLang="en-US" sz="3200" dirty="0">
              <a:solidFill>
                <a:srgbClr val="FFFF00"/>
              </a:solidFill>
            </a:endParaRPr>
          </a:p>
        </p:txBody>
      </p:sp>
    </p:spTree>
    <p:extLst>
      <p:ext uri="{BB962C8B-B14F-4D97-AF65-F5344CB8AC3E}">
        <p14:creationId xmlns:p14="http://schemas.microsoft.com/office/powerpoint/2010/main" val="60831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365764" y="209962"/>
            <a:ext cx="5803682" cy="58476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CN" sz="2400" b="1" dirty="0">
                <a:solidFill>
                  <a:prstClr val="white"/>
                </a:solidFill>
                <a:latin typeface="Times New Roman" panose="02020603050405020304" pitchFamily="18" charset="0"/>
                <a:cs typeface="Times New Roman" panose="02020603050405020304" pitchFamily="18" charset="0"/>
              </a:rPr>
              <a:t>Systematic errors of NP </a:t>
            </a:r>
            <a:r>
              <a:rPr lang="en-US" altLang="zh-CN" sz="2400" b="1" dirty="0" smtClean="0">
                <a:solidFill>
                  <a:prstClr val="white"/>
                </a:solidFill>
                <a:latin typeface="Times New Roman" panose="02020603050405020304" pitchFamily="18" charset="0"/>
                <a:cs typeface="Times New Roman" panose="02020603050405020304" pitchFamily="18" charset="0"/>
              </a:rPr>
              <a:t>method: theory</a:t>
            </a:r>
            <a:endParaRPr lang="zh-CN" altLang="en-US" sz="2400" b="1" dirty="0">
              <a:solidFill>
                <a:prstClr val="white"/>
              </a:solidFill>
              <a:latin typeface="Elephant" pitchFamily="18" charset="0"/>
            </a:endParaRPr>
          </a:p>
        </p:txBody>
      </p:sp>
      <mc:AlternateContent xmlns:mc="http://schemas.openxmlformats.org/markup-compatibility/2006" xmlns:a14="http://schemas.microsoft.com/office/drawing/2010/main">
        <mc:Choice Requires="a14">
          <p:sp>
            <p:nvSpPr>
              <p:cNvPr id="8" name="矩形 7"/>
              <p:cNvSpPr/>
              <p:nvPr/>
            </p:nvSpPr>
            <p:spPr>
              <a:xfrm>
                <a:off x="496388" y="1086283"/>
                <a:ext cx="5774279" cy="707886"/>
              </a:xfrm>
              <a:prstGeom prst="rect">
                <a:avLst/>
              </a:prstGeom>
            </p:spPr>
            <p:txBody>
              <a:bodyPr wrap="square">
                <a:spAutoFit/>
              </a:bodyPr>
              <a:lstStyle/>
              <a:p>
                <a:r>
                  <a:rPr lang="zh-CN" altLang="en-US" sz="2000" dirty="0">
                    <a:solidFill>
                      <a:prstClr val="black"/>
                    </a:solidFill>
                  </a:rPr>
                  <a:t>The estimated velocity on the grid posit</a:t>
                </a:r>
                <a:r>
                  <a:rPr lang="en-US" altLang="zh-CN" sz="2000" dirty="0">
                    <a:solidFill>
                      <a:prstClr val="black"/>
                    </a:solidFill>
                  </a:rPr>
                  <a:t>ion </a:t>
                </a:r>
                <a14:m>
                  <m:oMath xmlns:m="http://schemas.openxmlformats.org/officeDocument/2006/math">
                    <m:r>
                      <a:rPr lang="en-US" altLang="zh-CN" sz="2000" b="1">
                        <a:solidFill>
                          <a:prstClr val="black"/>
                        </a:solidFill>
                        <a:latin typeface="Cambria Math" panose="02040503050406030204" pitchFamily="18" charset="0"/>
                      </a:rPr>
                      <m:t>𝐱</m:t>
                    </m:r>
                  </m:oMath>
                </a14:m>
                <a:r>
                  <a:rPr lang="zh-CN" altLang="en-US" sz="2000" dirty="0">
                    <a:solidFill>
                      <a:prstClr val="black"/>
                    </a:solidFill>
                  </a:rPr>
                  <a:t> is assigned as that of the nearest particle </a:t>
                </a:r>
                <a:r>
                  <a:rPr lang="en-US" altLang="zh-CN" sz="2000" dirty="0">
                    <a:solidFill>
                      <a:prstClr val="black"/>
                    </a:solidFill>
                  </a:rPr>
                  <a:t>at </a:t>
                </a:r>
                <a14:m>
                  <m:oMath xmlns:m="http://schemas.openxmlformats.org/officeDocument/2006/math">
                    <m:sSub>
                      <m:sSubPr>
                        <m:ctrlPr>
                          <a:rPr lang="en-US" altLang="zh-CN" sz="2000" i="1">
                            <a:solidFill>
                              <a:prstClr val="black"/>
                            </a:solidFill>
                            <a:latin typeface="Cambria Math" panose="02040503050406030204" pitchFamily="18" charset="0"/>
                          </a:rPr>
                        </m:ctrlPr>
                      </m:sSubPr>
                      <m:e>
                        <m:r>
                          <a:rPr lang="en-US" altLang="zh-CN" sz="2000" b="1">
                            <a:solidFill>
                              <a:prstClr val="black"/>
                            </a:solidFill>
                            <a:latin typeface="Cambria Math" panose="02040503050406030204" pitchFamily="18" charset="0"/>
                          </a:rPr>
                          <m:t>𝐱</m:t>
                        </m:r>
                      </m:e>
                      <m:sub>
                        <m:r>
                          <a:rPr lang="en-US" altLang="zh-CN" sz="2000" i="1">
                            <a:solidFill>
                              <a:prstClr val="black"/>
                            </a:solidFill>
                            <a:latin typeface="Cambria Math" panose="02040503050406030204" pitchFamily="18" charset="0"/>
                          </a:rPr>
                          <m:t>𝑃</m:t>
                        </m:r>
                      </m:sub>
                    </m:sSub>
                    <m:r>
                      <a:rPr lang="en-US" altLang="zh-CN" sz="2000" i="1">
                        <a:solidFill>
                          <a:prstClr val="black"/>
                        </a:solidFill>
                        <a:latin typeface="Cambria Math" panose="02040503050406030204" pitchFamily="18" charset="0"/>
                      </a:rPr>
                      <m:t>(</m:t>
                    </m:r>
                    <m:r>
                      <a:rPr lang="en-US" altLang="zh-CN" sz="2000" b="1">
                        <a:solidFill>
                          <a:prstClr val="black"/>
                        </a:solidFill>
                        <a:latin typeface="Cambria Math" panose="02040503050406030204" pitchFamily="18" charset="0"/>
                      </a:rPr>
                      <m:t>𝐱</m:t>
                    </m:r>
                    <m:r>
                      <a:rPr lang="en-US" altLang="zh-CN" sz="2000" i="1">
                        <a:solidFill>
                          <a:prstClr val="black"/>
                        </a:solidFill>
                        <a:latin typeface="Cambria Math" panose="02040503050406030204" pitchFamily="18" charset="0"/>
                      </a:rPr>
                      <m:t>)</m:t>
                    </m:r>
                  </m:oMath>
                </a14:m>
                <a:r>
                  <a:rPr lang="en-US" altLang="zh-CN" sz="2000" dirty="0">
                    <a:solidFill>
                      <a:prstClr val="black"/>
                    </a:solidFill>
                  </a:rPr>
                  <a:t>:</a:t>
                </a:r>
                <a:endParaRPr lang="zh-CN" altLang="en-US" sz="2000" dirty="0">
                  <a:solidFill>
                    <a:prstClr val="black"/>
                  </a:solidFill>
                </a:endParaRPr>
              </a:p>
            </p:txBody>
          </p:sp>
        </mc:Choice>
        <mc:Fallback xmlns="">
          <p:sp>
            <p:nvSpPr>
              <p:cNvPr id="8" name="矩形 7"/>
              <p:cNvSpPr>
                <a:spLocks noRot="1" noChangeAspect="1" noMove="1" noResize="1" noEditPoints="1" noAdjustHandles="1" noChangeArrowheads="1" noChangeShapeType="1" noTextEdit="1"/>
              </p:cNvSpPr>
              <p:nvPr/>
            </p:nvSpPr>
            <p:spPr>
              <a:xfrm>
                <a:off x="496388" y="1086283"/>
                <a:ext cx="5774279" cy="707886"/>
              </a:xfrm>
              <a:prstGeom prst="rect">
                <a:avLst/>
              </a:prstGeom>
              <a:blipFill rotWithShape="0">
                <a:blip r:embed="rId2"/>
                <a:stretch>
                  <a:fillRect l="-1055" t="-4310" b="-14655"/>
                </a:stretch>
              </a:blipFill>
            </p:spPr>
            <p:txBody>
              <a:bodyPr/>
              <a:lstStyle/>
              <a:p>
                <a:r>
                  <a:rPr lang="zh-CN" altLang="en-US">
                    <a:noFill/>
                  </a:rPr>
                  <a:t> </a:t>
                </a:r>
              </a:p>
            </p:txBody>
          </p:sp>
        </mc:Fallback>
      </mc:AlternateContent>
      <p:pic>
        <p:nvPicPr>
          <p:cNvPr id="10" name="图片 9"/>
          <p:cNvPicPr>
            <a:picLocks noChangeAspect="1"/>
          </p:cNvPicPr>
          <p:nvPr/>
        </p:nvPicPr>
        <p:blipFill>
          <a:blip r:embed="rId3">
            <a:duotone>
              <a:prstClr val="black"/>
              <a:schemeClr val="accent3">
                <a:tint val="45000"/>
                <a:satMod val="400000"/>
              </a:schemeClr>
            </a:duotone>
          </a:blip>
          <a:stretch>
            <a:fillRect/>
          </a:stretch>
        </p:blipFill>
        <p:spPr>
          <a:xfrm>
            <a:off x="3429248" y="1885171"/>
            <a:ext cx="2209800" cy="390525"/>
          </a:xfrm>
          <a:prstGeom prst="rect">
            <a:avLst/>
          </a:prstGeom>
        </p:spPr>
      </p:pic>
      <mc:AlternateContent xmlns:mc="http://schemas.openxmlformats.org/markup-compatibility/2006" xmlns:a14="http://schemas.microsoft.com/office/drawing/2010/main">
        <mc:Choice Requires="a14">
          <p:sp>
            <p:nvSpPr>
              <p:cNvPr id="11" name="文本框 10"/>
              <p:cNvSpPr txBox="1"/>
              <p:nvPr/>
            </p:nvSpPr>
            <p:spPr>
              <a:xfrm>
                <a:off x="496388" y="2403566"/>
                <a:ext cx="8043508" cy="1015663"/>
              </a:xfrm>
              <a:prstGeom prst="rect">
                <a:avLst/>
              </a:prstGeom>
              <a:noFill/>
            </p:spPr>
            <p:txBody>
              <a:bodyPr wrap="square" rtlCol="0">
                <a:spAutoFit/>
              </a:bodyPr>
              <a:lstStyle/>
              <a:p>
                <a:r>
                  <a:rPr lang="en-US" altLang="zh-CN" sz="2000" dirty="0">
                    <a:solidFill>
                      <a:prstClr val="black"/>
                    </a:solidFill>
                  </a:rPr>
                  <a:t>Similar to </a:t>
                </a:r>
                <a:r>
                  <a:rPr lang="en-US" altLang="zh-CN" sz="2000" dirty="0">
                    <a:solidFill>
                      <a:srgbClr val="FF0000"/>
                    </a:solidFill>
                  </a:rPr>
                  <a:t>CMB </a:t>
                </a:r>
                <a:r>
                  <a:rPr lang="en-US" altLang="zh-CN" sz="2000" dirty="0" smtClean="0">
                    <a:solidFill>
                      <a:srgbClr val="FF0000"/>
                    </a:solidFill>
                  </a:rPr>
                  <a:t>lensing </a:t>
                </a:r>
                <a:r>
                  <a:rPr lang="en-US" altLang="zh-CN" sz="2000" dirty="0" smtClean="0">
                    <a:solidFill>
                      <a:prstClr val="black"/>
                    </a:solidFill>
                  </a:rPr>
                  <a:t>(</a:t>
                </a:r>
                <a:r>
                  <a:rPr lang="en-US" altLang="zh-CN" sz="2000" dirty="0" err="1" smtClean="0">
                    <a:solidFill>
                      <a:prstClr val="black"/>
                    </a:solidFill>
                  </a:rPr>
                  <a:t>U.Seljak</a:t>
                </a:r>
                <a:r>
                  <a:rPr lang="en-US" altLang="zh-CN" sz="2000" dirty="0" smtClean="0">
                    <a:solidFill>
                      <a:prstClr val="black"/>
                    </a:solidFill>
                  </a:rPr>
                  <a:t>, 1996), </a:t>
                </a:r>
                <a:r>
                  <a:rPr lang="en-US" altLang="zh-CN" sz="2000" dirty="0">
                    <a:solidFill>
                      <a:prstClr val="black"/>
                    </a:solidFill>
                  </a:rPr>
                  <a:t>we can treat this new velocity field as the </a:t>
                </a:r>
                <a:r>
                  <a:rPr lang="en-US" altLang="zh-CN" sz="2000" dirty="0" smtClean="0">
                    <a:solidFill>
                      <a:prstClr val="black"/>
                    </a:solidFill>
                  </a:rPr>
                  <a:t>original </a:t>
                </a:r>
                <a:r>
                  <a:rPr lang="en-US" altLang="zh-CN" sz="2000" dirty="0">
                    <a:solidFill>
                      <a:prstClr val="black"/>
                    </a:solidFill>
                  </a:rPr>
                  <a:t>one “lensed” from </a:t>
                </a:r>
                <a14:m>
                  <m:oMath xmlns:m="http://schemas.openxmlformats.org/officeDocument/2006/math">
                    <m:r>
                      <a:rPr lang="en-US" altLang="zh-CN" sz="2000" b="1">
                        <a:solidFill>
                          <a:prstClr val="black"/>
                        </a:solidFill>
                        <a:latin typeface="Cambria Math" panose="02040503050406030204" pitchFamily="18" charset="0"/>
                      </a:rPr>
                      <m:t>𝐱</m:t>
                    </m:r>
                  </m:oMath>
                </a14:m>
                <a:r>
                  <a:rPr lang="en-US" altLang="zh-CN" sz="2000" b="1" dirty="0">
                    <a:solidFill>
                      <a:prstClr val="black"/>
                    </a:solidFill>
                  </a:rPr>
                  <a:t> </a:t>
                </a:r>
                <a:r>
                  <a:rPr lang="en-US" altLang="zh-CN" sz="2000" dirty="0">
                    <a:solidFill>
                      <a:prstClr val="black"/>
                    </a:solidFill>
                  </a:rPr>
                  <a:t>to </a:t>
                </a:r>
                <a14:m>
                  <m:oMath xmlns:m="http://schemas.openxmlformats.org/officeDocument/2006/math">
                    <m:sSub>
                      <m:sSubPr>
                        <m:ctrlPr>
                          <a:rPr lang="en-US" altLang="zh-CN" sz="2000" i="1">
                            <a:solidFill>
                              <a:prstClr val="black"/>
                            </a:solidFill>
                            <a:latin typeface="Cambria Math" panose="02040503050406030204" pitchFamily="18" charset="0"/>
                          </a:rPr>
                        </m:ctrlPr>
                      </m:sSubPr>
                      <m:e>
                        <m:r>
                          <a:rPr lang="en-US" altLang="zh-CN" sz="2000" b="1">
                            <a:solidFill>
                              <a:prstClr val="black"/>
                            </a:solidFill>
                            <a:latin typeface="Cambria Math" panose="02040503050406030204" pitchFamily="18" charset="0"/>
                          </a:rPr>
                          <m:t>𝐱</m:t>
                        </m:r>
                      </m:e>
                      <m:sub>
                        <m:r>
                          <a:rPr lang="en-US" altLang="zh-CN" sz="2000" i="1">
                            <a:solidFill>
                              <a:prstClr val="black"/>
                            </a:solidFill>
                            <a:latin typeface="Cambria Math" panose="02040503050406030204" pitchFamily="18" charset="0"/>
                          </a:rPr>
                          <m:t>𝑃</m:t>
                        </m:r>
                      </m:sub>
                    </m:sSub>
                    <m:d>
                      <m:dPr>
                        <m:ctrlPr>
                          <a:rPr lang="en-US" altLang="zh-CN" sz="2000" i="1">
                            <a:solidFill>
                              <a:prstClr val="black"/>
                            </a:solidFill>
                            <a:latin typeface="Cambria Math" panose="02040503050406030204" pitchFamily="18" charset="0"/>
                          </a:rPr>
                        </m:ctrlPr>
                      </m:dPr>
                      <m:e>
                        <m:r>
                          <a:rPr lang="en-US" altLang="zh-CN" sz="2000" b="1">
                            <a:solidFill>
                              <a:prstClr val="black"/>
                            </a:solidFill>
                            <a:latin typeface="Cambria Math" panose="02040503050406030204" pitchFamily="18" charset="0"/>
                          </a:rPr>
                          <m:t>𝐱</m:t>
                        </m:r>
                      </m:e>
                    </m:d>
                    <m:r>
                      <a:rPr lang="en-US" altLang="zh-CN" sz="2000">
                        <a:solidFill>
                          <a:prstClr val="black"/>
                        </a:solidFill>
                        <a:latin typeface="Cambria Math" panose="02040503050406030204" pitchFamily="18" charset="0"/>
                      </a:rPr>
                      <m:t>. </m:t>
                    </m:r>
                  </m:oMath>
                </a14:m>
                <a:r>
                  <a:rPr lang="en-US" altLang="zh-CN" sz="2000" dirty="0">
                    <a:solidFill>
                      <a:prstClr val="black"/>
                    </a:solidFill>
                  </a:rPr>
                  <a:t> We could define a </a:t>
                </a:r>
                <a:r>
                  <a:rPr lang="en-US" altLang="zh-CN" sz="2000" dirty="0">
                    <a:solidFill>
                      <a:srgbClr val="FFFF00"/>
                    </a:solidFill>
                  </a:rPr>
                  <a:t>defection field</a:t>
                </a:r>
                <a:r>
                  <a:rPr lang="en-US" altLang="zh-CN" sz="2000" dirty="0">
                    <a:solidFill>
                      <a:prstClr val="black"/>
                    </a:solidFill>
                  </a:rPr>
                  <a:t>: </a:t>
                </a:r>
                <a:endParaRPr lang="en-US" altLang="zh-CN" sz="2000" b="1" dirty="0">
                  <a:solidFill>
                    <a:prstClr val="black"/>
                  </a:solidFill>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496388" y="2403566"/>
                <a:ext cx="8043508" cy="1015663"/>
              </a:xfrm>
              <a:prstGeom prst="rect">
                <a:avLst/>
              </a:prstGeom>
              <a:blipFill rotWithShape="0">
                <a:blip r:embed="rId4"/>
                <a:stretch>
                  <a:fillRect l="-758" t="-2994" b="-9581"/>
                </a:stretch>
              </a:blipFill>
            </p:spPr>
            <p:txBody>
              <a:bodyPr/>
              <a:lstStyle/>
              <a:p>
                <a:r>
                  <a:rPr lang="zh-CN" altLang="en-US">
                    <a:noFill/>
                  </a:rPr>
                  <a:t> </a:t>
                </a:r>
              </a:p>
            </p:txBody>
          </p:sp>
        </mc:Fallback>
      </mc:AlternateContent>
      <p:sp>
        <p:nvSpPr>
          <p:cNvPr id="13" name="文本框 12"/>
          <p:cNvSpPr txBox="1"/>
          <p:nvPr/>
        </p:nvSpPr>
        <p:spPr>
          <a:xfrm>
            <a:off x="587829" y="3840480"/>
            <a:ext cx="5682838" cy="369332"/>
          </a:xfrm>
          <a:prstGeom prst="rect">
            <a:avLst/>
          </a:prstGeom>
          <a:noFill/>
        </p:spPr>
        <p:txBody>
          <a:bodyPr wrap="none" rtlCol="0">
            <a:spAutoFit/>
          </a:bodyPr>
          <a:lstStyle/>
          <a:p>
            <a:r>
              <a:rPr lang="en-US" altLang="zh-CN" dirty="0">
                <a:solidFill>
                  <a:prstClr val="black"/>
                </a:solidFill>
              </a:rPr>
              <a:t>For dark matter velocity field, we could work in the limit of </a:t>
            </a:r>
            <a:endParaRPr lang="zh-CN" altLang="en-US" dirty="0">
              <a:solidFill>
                <a:prstClr val="black"/>
              </a:solidFill>
            </a:endParaRPr>
          </a:p>
        </p:txBody>
      </p:sp>
      <p:sp>
        <p:nvSpPr>
          <p:cNvPr id="15" name="文本框 14"/>
          <p:cNvSpPr txBox="1"/>
          <p:nvPr/>
        </p:nvSpPr>
        <p:spPr>
          <a:xfrm>
            <a:off x="593345" y="4415229"/>
            <a:ext cx="6003375" cy="1292662"/>
          </a:xfrm>
          <a:prstGeom prst="rect">
            <a:avLst/>
          </a:prstGeom>
          <a:noFill/>
        </p:spPr>
        <p:txBody>
          <a:bodyPr wrap="none" rtlCol="0">
            <a:spAutoFit/>
          </a:bodyPr>
          <a:lstStyle/>
          <a:p>
            <a:r>
              <a:rPr lang="en-US" altLang="zh-CN" dirty="0">
                <a:solidFill>
                  <a:prstClr val="black"/>
                </a:solidFill>
              </a:rPr>
              <a:t>But for halos, </a:t>
            </a:r>
            <a:r>
              <a:rPr lang="en-US" altLang="zh-CN" dirty="0">
                <a:solidFill>
                  <a:srgbClr val="FF0000"/>
                </a:solidFill>
              </a:rPr>
              <a:t>the number density is low and fixed</a:t>
            </a:r>
            <a:r>
              <a:rPr lang="en-US" altLang="zh-CN" dirty="0" smtClean="0">
                <a:solidFill>
                  <a:prstClr val="black"/>
                </a:solidFill>
              </a:rPr>
              <a:t>.</a:t>
            </a:r>
          </a:p>
          <a:p>
            <a:r>
              <a:rPr lang="en-US" altLang="zh-CN" dirty="0" smtClean="0">
                <a:solidFill>
                  <a:prstClr val="black"/>
                </a:solidFill>
              </a:rPr>
              <a:t>So </a:t>
            </a:r>
            <a:r>
              <a:rPr lang="en-US" altLang="zh-CN" dirty="0">
                <a:solidFill>
                  <a:prstClr val="black"/>
                </a:solidFill>
              </a:rPr>
              <a:t>we have to work in</a:t>
            </a:r>
            <a:r>
              <a:rPr lang="en-US" altLang="zh-CN" dirty="0" smtClean="0">
                <a:solidFill>
                  <a:prstClr val="black"/>
                </a:solidFill>
              </a:rPr>
              <a:t> </a:t>
            </a:r>
            <a:r>
              <a:rPr lang="en-US" altLang="zh-CN" dirty="0">
                <a:solidFill>
                  <a:prstClr val="black"/>
                </a:solidFill>
              </a:rPr>
              <a:t>the </a:t>
            </a:r>
            <a:r>
              <a:rPr lang="en-US" altLang="zh-CN" dirty="0" smtClean="0">
                <a:solidFill>
                  <a:prstClr val="black"/>
                </a:solidFill>
              </a:rPr>
              <a:t>case of</a:t>
            </a:r>
          </a:p>
          <a:p>
            <a:endParaRPr lang="en-US" altLang="zh-CN" dirty="0" smtClean="0">
              <a:solidFill>
                <a:prstClr val="black"/>
              </a:solidFill>
            </a:endParaRPr>
          </a:p>
          <a:p>
            <a:r>
              <a:rPr lang="en-US" altLang="zh-CN" sz="2400" dirty="0">
                <a:solidFill>
                  <a:srgbClr val="FF0000"/>
                </a:solidFill>
              </a:rPr>
              <a:t>This </a:t>
            </a:r>
            <a:r>
              <a:rPr lang="en-US" altLang="zh-CN" sz="2400" dirty="0" smtClean="0">
                <a:solidFill>
                  <a:srgbClr val="FF0000"/>
                </a:solidFill>
              </a:rPr>
              <a:t>distinguishes our </a:t>
            </a:r>
            <a:r>
              <a:rPr lang="en-US" altLang="zh-CN" sz="2400" dirty="0">
                <a:solidFill>
                  <a:srgbClr val="FF0000"/>
                </a:solidFill>
              </a:rPr>
              <a:t>work from existing ones.</a:t>
            </a:r>
            <a:endParaRPr lang="zh-CN" altLang="en-US" sz="2400" dirty="0">
              <a:solidFill>
                <a:srgbClr val="FF0000"/>
              </a:solidFill>
            </a:endParaRPr>
          </a:p>
        </p:txBody>
      </p:sp>
      <p:pic>
        <p:nvPicPr>
          <p:cNvPr id="2" name="图片 1"/>
          <p:cNvPicPr>
            <a:picLocks noChangeAspect="1"/>
          </p:cNvPicPr>
          <p:nvPr/>
        </p:nvPicPr>
        <p:blipFill>
          <a:blip r:embed="rId5">
            <a:duotone>
              <a:prstClr val="black"/>
              <a:schemeClr val="accent3">
                <a:tint val="45000"/>
                <a:satMod val="400000"/>
              </a:schemeClr>
            </a:duotone>
          </a:blip>
          <a:stretch>
            <a:fillRect/>
          </a:stretch>
        </p:blipFill>
        <p:spPr>
          <a:xfrm>
            <a:off x="2962275" y="3157537"/>
            <a:ext cx="3219450" cy="542925"/>
          </a:xfrm>
          <a:prstGeom prst="rect">
            <a:avLst/>
          </a:prstGeom>
        </p:spPr>
      </p:pic>
      <p:pic>
        <p:nvPicPr>
          <p:cNvPr id="17" name="图片 16"/>
          <p:cNvPicPr>
            <a:picLocks noChangeAspect="1"/>
          </p:cNvPicPr>
          <p:nvPr/>
        </p:nvPicPr>
        <p:blipFill>
          <a:blip r:embed="rId6"/>
          <a:stretch>
            <a:fillRect/>
          </a:stretch>
        </p:blipFill>
        <p:spPr>
          <a:xfrm>
            <a:off x="6771815" y="155755"/>
            <a:ext cx="2099181" cy="2014894"/>
          </a:xfrm>
          <a:prstGeom prst="rect">
            <a:avLst/>
          </a:prstGeom>
        </p:spPr>
      </p:pic>
      <p:pic>
        <p:nvPicPr>
          <p:cNvPr id="3" name="图片 2"/>
          <p:cNvPicPr>
            <a:picLocks noChangeAspect="1"/>
          </p:cNvPicPr>
          <p:nvPr/>
        </p:nvPicPr>
        <p:blipFill>
          <a:blip r:embed="rId7">
            <a:duotone>
              <a:prstClr val="black"/>
              <a:schemeClr val="accent3">
                <a:tint val="45000"/>
                <a:satMod val="400000"/>
              </a:schemeClr>
            </a:duotone>
          </a:blip>
          <a:stretch>
            <a:fillRect/>
          </a:stretch>
        </p:blipFill>
        <p:spPr>
          <a:xfrm>
            <a:off x="6270667" y="3880509"/>
            <a:ext cx="2269229" cy="316480"/>
          </a:xfrm>
          <a:prstGeom prst="rect">
            <a:avLst/>
          </a:prstGeom>
        </p:spPr>
      </p:pic>
      <p:pic>
        <p:nvPicPr>
          <p:cNvPr id="5" name="图片 4"/>
          <p:cNvPicPr>
            <a:picLocks noChangeAspect="1"/>
          </p:cNvPicPr>
          <p:nvPr/>
        </p:nvPicPr>
        <p:blipFill>
          <a:blip r:embed="rId8">
            <a:duotone>
              <a:prstClr val="black"/>
              <a:schemeClr val="accent3">
                <a:tint val="45000"/>
                <a:satMod val="400000"/>
              </a:schemeClr>
            </a:duotone>
          </a:blip>
          <a:stretch>
            <a:fillRect/>
          </a:stretch>
        </p:blipFill>
        <p:spPr>
          <a:xfrm>
            <a:off x="4751429" y="4844033"/>
            <a:ext cx="1209675" cy="390525"/>
          </a:xfrm>
          <a:prstGeom prst="rect">
            <a:avLst/>
          </a:prstGeom>
        </p:spPr>
      </p:pic>
      <p:sp>
        <p:nvSpPr>
          <p:cNvPr id="18" name="矩形 17"/>
          <p:cNvSpPr/>
          <p:nvPr/>
        </p:nvSpPr>
        <p:spPr>
          <a:xfrm>
            <a:off x="5833599" y="6415220"/>
            <a:ext cx="3310401" cy="369332"/>
          </a:xfrm>
          <a:prstGeom prst="rect">
            <a:avLst/>
          </a:prstGeom>
        </p:spPr>
        <p:txBody>
          <a:bodyPr wrap="square">
            <a:spAutoFit/>
          </a:bodyPr>
          <a:lstStyle/>
          <a:p>
            <a:r>
              <a:rPr lang="en-US" altLang="zh-CN" dirty="0" smtClean="0">
                <a:solidFill>
                  <a:schemeClr val="accent6">
                    <a:lumMod val="50000"/>
                  </a:schemeClr>
                </a:solidFill>
                <a:latin typeface="Times New Roman" panose="02020603050405020304" pitchFamily="18" charset="0"/>
                <a:cs typeface="Times New Roman" panose="02020603050405020304" pitchFamily="18" charset="0"/>
              </a:rPr>
              <a:t>PJZ et al. </a:t>
            </a:r>
            <a:r>
              <a:rPr lang="en-US" altLang="zh-CN" b="1" dirty="0" err="1" smtClean="0">
                <a:solidFill>
                  <a:schemeClr val="accent6">
                    <a:lumMod val="50000"/>
                  </a:schemeClr>
                </a:solidFill>
                <a:latin typeface="Times New Roman" panose="02020603050405020304" pitchFamily="18" charset="0"/>
                <a:cs typeface="Times New Roman" panose="02020603050405020304" pitchFamily="18" charset="0"/>
              </a:rPr>
              <a:t>paperSI</a:t>
            </a:r>
            <a:r>
              <a:rPr lang="en-US" altLang="zh-CN"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dirty="0">
                <a:solidFill>
                  <a:schemeClr val="accent6">
                    <a:lumMod val="50000"/>
                  </a:schemeClr>
                </a:solidFill>
                <a:latin typeface="Times New Roman" panose="02020603050405020304" pitchFamily="18" charset="0"/>
                <a:cs typeface="Times New Roman" panose="02020603050405020304" pitchFamily="18" charset="0"/>
              </a:rPr>
              <a:t>in preparation</a:t>
            </a:r>
          </a:p>
        </p:txBody>
      </p:sp>
    </p:spTree>
    <p:extLst>
      <p:ext uri="{BB962C8B-B14F-4D97-AF65-F5344CB8AC3E}">
        <p14:creationId xmlns:p14="http://schemas.microsoft.com/office/powerpoint/2010/main" val="3932026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365764" y="209962"/>
            <a:ext cx="5486396" cy="58476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altLang="zh-CN" sz="2400" b="1" dirty="0">
                <a:solidFill>
                  <a:prstClr val="white"/>
                </a:solidFill>
                <a:latin typeface="Times New Roman" panose="02020603050405020304" pitchFamily="18" charset="0"/>
                <a:cs typeface="Times New Roman" panose="02020603050405020304" pitchFamily="18" charset="0"/>
              </a:rPr>
              <a:t>Systematic errors of NP </a:t>
            </a:r>
            <a:r>
              <a:rPr lang="en-US" altLang="zh-CN" sz="2400" b="1" dirty="0" smtClean="0">
                <a:solidFill>
                  <a:prstClr val="white"/>
                </a:solidFill>
                <a:latin typeface="Times New Roman" panose="02020603050405020304" pitchFamily="18" charset="0"/>
                <a:cs typeface="Times New Roman" panose="02020603050405020304" pitchFamily="18" charset="0"/>
              </a:rPr>
              <a:t>method: theory </a:t>
            </a:r>
            <a:endParaRPr lang="zh-CN" altLang="en-US" sz="2400" b="1" dirty="0">
              <a:solidFill>
                <a:prstClr val="white"/>
              </a:solidFill>
              <a:latin typeface="Elephant" pitchFamily="18" charset="0"/>
            </a:endParaRPr>
          </a:p>
        </p:txBody>
      </p:sp>
      <p:sp>
        <p:nvSpPr>
          <p:cNvPr id="8" name="矩形 7"/>
          <p:cNvSpPr/>
          <p:nvPr/>
        </p:nvSpPr>
        <p:spPr>
          <a:xfrm>
            <a:off x="4232367" y="6371275"/>
            <a:ext cx="4911634" cy="369332"/>
          </a:xfrm>
          <a:prstGeom prst="rect">
            <a:avLst/>
          </a:prstGeom>
        </p:spPr>
        <p:txBody>
          <a:bodyPr wrap="square">
            <a:spAutoFit/>
          </a:bodyPr>
          <a:lstStyle/>
          <a:p>
            <a:r>
              <a:rPr lang="en-US" altLang="zh-CN" dirty="0" smtClean="0">
                <a:solidFill>
                  <a:schemeClr val="accent6">
                    <a:lumMod val="50000"/>
                  </a:schemeClr>
                </a:solidFill>
                <a:latin typeface="Times New Roman" panose="02020603050405020304" pitchFamily="18" charset="0"/>
                <a:cs typeface="Times New Roman" panose="02020603050405020304" pitchFamily="18" charset="0"/>
              </a:rPr>
              <a:t>More details see PJZ et al. </a:t>
            </a:r>
            <a:r>
              <a:rPr lang="en-US" altLang="zh-CN" b="1" dirty="0" err="1" smtClean="0">
                <a:solidFill>
                  <a:schemeClr val="accent6">
                    <a:lumMod val="50000"/>
                  </a:schemeClr>
                </a:solidFill>
                <a:latin typeface="Times New Roman" panose="02020603050405020304" pitchFamily="18" charset="0"/>
                <a:cs typeface="Times New Roman" panose="02020603050405020304" pitchFamily="18" charset="0"/>
              </a:rPr>
              <a:t>paperSI</a:t>
            </a:r>
            <a:r>
              <a:rPr lang="en-US" altLang="zh-CN"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altLang="zh-CN" dirty="0">
                <a:solidFill>
                  <a:schemeClr val="accent6">
                    <a:lumMod val="50000"/>
                  </a:schemeClr>
                </a:solidFill>
                <a:latin typeface="Times New Roman" panose="02020603050405020304" pitchFamily="18" charset="0"/>
                <a:cs typeface="Times New Roman" panose="02020603050405020304" pitchFamily="18" charset="0"/>
              </a:rPr>
              <a:t>in preparation</a:t>
            </a:r>
          </a:p>
        </p:txBody>
      </p:sp>
      <p:pic>
        <p:nvPicPr>
          <p:cNvPr id="9" name="图片 8"/>
          <p:cNvPicPr>
            <a:picLocks noChangeAspect="1"/>
          </p:cNvPicPr>
          <p:nvPr/>
        </p:nvPicPr>
        <p:blipFill>
          <a:blip r:embed="rId2"/>
          <a:stretch>
            <a:fillRect/>
          </a:stretch>
        </p:blipFill>
        <p:spPr>
          <a:xfrm>
            <a:off x="5003079" y="1142682"/>
            <a:ext cx="3815987" cy="360399"/>
          </a:xfrm>
          <a:prstGeom prst="rect">
            <a:avLst/>
          </a:prstGeom>
        </p:spPr>
      </p:pic>
      <p:sp>
        <p:nvSpPr>
          <p:cNvPr id="10" name="文本框 9"/>
          <p:cNvSpPr txBox="1"/>
          <p:nvPr/>
        </p:nvSpPr>
        <p:spPr>
          <a:xfrm>
            <a:off x="470263" y="1322882"/>
            <a:ext cx="2770951" cy="400110"/>
          </a:xfrm>
          <a:prstGeom prst="rect">
            <a:avLst/>
          </a:prstGeom>
          <a:noFill/>
        </p:spPr>
        <p:txBody>
          <a:bodyPr wrap="none" rtlCol="0">
            <a:spAutoFit/>
          </a:bodyPr>
          <a:lstStyle/>
          <a:p>
            <a:r>
              <a:rPr lang="en-US" altLang="zh-CN" sz="2000" b="1" dirty="0" smtClean="0"/>
              <a:t>1. Shot noise correction:</a:t>
            </a:r>
            <a:endParaRPr lang="zh-CN" altLang="en-US" sz="2000" b="1" dirty="0"/>
          </a:p>
        </p:txBody>
      </p:sp>
      <p:pic>
        <p:nvPicPr>
          <p:cNvPr id="11" name="图片 10"/>
          <p:cNvPicPr>
            <a:picLocks noChangeAspect="1"/>
          </p:cNvPicPr>
          <p:nvPr/>
        </p:nvPicPr>
        <p:blipFill>
          <a:blip r:embed="rId3">
            <a:duotone>
              <a:prstClr val="black"/>
              <a:schemeClr val="tx2">
                <a:tint val="45000"/>
                <a:satMod val="400000"/>
              </a:schemeClr>
            </a:duotone>
          </a:blip>
          <a:stretch>
            <a:fillRect/>
          </a:stretch>
        </p:blipFill>
        <p:spPr>
          <a:xfrm>
            <a:off x="470263" y="2042497"/>
            <a:ext cx="4645343" cy="669286"/>
          </a:xfrm>
          <a:prstGeom prst="rect">
            <a:avLst/>
          </a:prstGeom>
        </p:spPr>
      </p:pic>
      <p:pic>
        <p:nvPicPr>
          <p:cNvPr id="13" name="图片 12"/>
          <p:cNvPicPr>
            <a:picLocks noChangeAspect="1"/>
          </p:cNvPicPr>
          <p:nvPr/>
        </p:nvPicPr>
        <p:blipFill>
          <a:blip r:embed="rId4">
            <a:duotone>
              <a:prstClr val="black"/>
              <a:schemeClr val="accent6">
                <a:tint val="45000"/>
                <a:satMod val="400000"/>
              </a:schemeClr>
            </a:duotone>
          </a:blip>
          <a:stretch>
            <a:fillRect/>
          </a:stretch>
        </p:blipFill>
        <p:spPr>
          <a:xfrm>
            <a:off x="6064094" y="1589883"/>
            <a:ext cx="1693955" cy="571264"/>
          </a:xfrm>
          <a:prstGeom prst="rect">
            <a:avLst/>
          </a:prstGeom>
        </p:spPr>
      </p:pic>
      <p:pic>
        <p:nvPicPr>
          <p:cNvPr id="14" name="图片 13"/>
          <p:cNvPicPr>
            <a:picLocks noChangeAspect="1"/>
          </p:cNvPicPr>
          <p:nvPr/>
        </p:nvPicPr>
        <p:blipFill>
          <a:blip r:embed="rId5"/>
          <a:stretch>
            <a:fillRect/>
          </a:stretch>
        </p:blipFill>
        <p:spPr>
          <a:xfrm>
            <a:off x="5285150" y="2247949"/>
            <a:ext cx="3533916" cy="506283"/>
          </a:xfrm>
          <a:prstGeom prst="rect">
            <a:avLst/>
          </a:prstGeom>
        </p:spPr>
      </p:pic>
      <p:sp>
        <p:nvSpPr>
          <p:cNvPr id="15" name="弧形 14"/>
          <p:cNvSpPr/>
          <p:nvPr/>
        </p:nvSpPr>
        <p:spPr>
          <a:xfrm>
            <a:off x="3820886" y="1951652"/>
            <a:ext cx="933994" cy="571125"/>
          </a:xfrm>
          <a:prstGeom prst="arc">
            <a:avLst>
              <a:gd name="adj1" fmla="val 16200000"/>
              <a:gd name="adj2" fmla="val 15994223"/>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CN" altLang="en-US"/>
          </a:p>
        </p:txBody>
      </p:sp>
      <p:sp>
        <p:nvSpPr>
          <p:cNvPr id="16" name="弧形 15"/>
          <p:cNvSpPr/>
          <p:nvPr/>
        </p:nvSpPr>
        <p:spPr>
          <a:xfrm>
            <a:off x="5161103" y="2329565"/>
            <a:ext cx="496768" cy="343049"/>
          </a:xfrm>
          <a:prstGeom prst="arc">
            <a:avLst>
              <a:gd name="adj1" fmla="val 16200000"/>
              <a:gd name="adj2" fmla="val 15994223"/>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CN" altLang="en-US"/>
          </a:p>
        </p:txBody>
      </p:sp>
      <p:grpSp>
        <p:nvGrpSpPr>
          <p:cNvPr id="33" name="组合 32"/>
          <p:cNvGrpSpPr/>
          <p:nvPr/>
        </p:nvGrpSpPr>
        <p:grpSpPr>
          <a:xfrm>
            <a:off x="470263" y="3061359"/>
            <a:ext cx="5763985" cy="1139903"/>
            <a:chOff x="470263" y="3061359"/>
            <a:chExt cx="5763985" cy="1139903"/>
          </a:xfrm>
        </p:grpSpPr>
        <mc:AlternateContent xmlns:mc="http://schemas.openxmlformats.org/markup-compatibility/2006" xmlns:a14="http://schemas.microsoft.com/office/drawing/2010/main">
          <mc:Choice Requires="a14">
            <p:sp>
              <p:nvSpPr>
                <p:cNvPr id="5" name="文本框 4"/>
                <p:cNvSpPr txBox="1"/>
                <p:nvPr/>
              </p:nvSpPr>
              <p:spPr>
                <a:xfrm>
                  <a:off x="586099" y="3554931"/>
                  <a:ext cx="5648149" cy="646331"/>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altLang="zh-CN" dirty="0" smtClean="0">
                      <a:solidFill>
                        <a:prstClr val="black"/>
                      </a:solidFill>
                    </a:rPr>
                    <a:t>Assumptions: 1. </a:t>
                  </a:r>
                  <a14:m>
                    <m:oMath xmlns:m="http://schemas.openxmlformats.org/officeDocument/2006/math">
                      <m:r>
                        <a:rPr lang="en-US" altLang="zh-CN" b="1" i="0" smtClean="0">
                          <a:solidFill>
                            <a:prstClr val="black"/>
                          </a:solidFill>
                          <a:latin typeface="Cambria Math" panose="02040503050406030204" pitchFamily="18" charset="0"/>
                        </a:rPr>
                        <m:t>𝐃</m:t>
                      </m:r>
                      <m:r>
                        <a:rPr lang="en-US" altLang="zh-CN" b="0" i="0" smtClean="0">
                          <a:solidFill>
                            <a:prstClr val="black"/>
                          </a:solidFill>
                          <a:latin typeface="Cambria Math" panose="02040503050406030204" pitchFamily="18" charset="0"/>
                        </a:rPr>
                        <m:t> </m:t>
                      </m:r>
                    </m:oMath>
                  </a14:m>
                  <a:r>
                    <a:rPr lang="en-US" altLang="zh-CN" dirty="0">
                      <a:solidFill>
                        <a:prstClr val="black"/>
                      </a:solidFill>
                    </a:rPr>
                    <a:t>field </a:t>
                  </a:r>
                  <a:r>
                    <a:rPr lang="en-US" altLang="zh-CN" dirty="0" smtClean="0">
                      <a:solidFill>
                        <a:prstClr val="black"/>
                      </a:solidFill>
                    </a:rPr>
                    <a:t>uncorrelated </a:t>
                  </a:r>
                  <a:r>
                    <a:rPr lang="en-US" altLang="zh-CN" dirty="0">
                      <a:solidFill>
                        <a:prstClr val="black"/>
                      </a:solidFill>
                    </a:rPr>
                    <a:t>with </a:t>
                  </a:r>
                  <a:r>
                    <a:rPr lang="en-US" altLang="zh-CN" dirty="0" smtClean="0">
                      <a:solidFill>
                        <a:prstClr val="black"/>
                      </a:solidFill>
                    </a:rPr>
                    <a:t>the velocity </a:t>
                  </a:r>
                  <a:r>
                    <a:rPr lang="en-US" altLang="zh-CN" dirty="0">
                      <a:solidFill>
                        <a:prstClr val="black"/>
                      </a:solidFill>
                    </a:rPr>
                    <a:t>field</a:t>
                  </a:r>
                </a:p>
                <a:p>
                  <a:r>
                    <a:rPr lang="en-US" altLang="zh-CN" dirty="0">
                      <a:solidFill>
                        <a:prstClr val="black"/>
                      </a:solidFill>
                    </a:rPr>
                    <a:t>                         2. </a:t>
                  </a:r>
                  <a14:m>
                    <m:oMath xmlns:m="http://schemas.openxmlformats.org/officeDocument/2006/math">
                      <m:r>
                        <a:rPr lang="en-US" altLang="zh-CN" b="1" i="0" smtClean="0">
                          <a:solidFill>
                            <a:prstClr val="black"/>
                          </a:solidFill>
                          <a:latin typeface="Cambria Math" panose="02040503050406030204" pitchFamily="18" charset="0"/>
                        </a:rPr>
                        <m:t>𝐃</m:t>
                      </m:r>
                    </m:oMath>
                  </a14:m>
                  <a:r>
                    <a:rPr lang="en-US" altLang="zh-CN" dirty="0" smtClean="0">
                      <a:solidFill>
                        <a:prstClr val="black"/>
                      </a:solidFill>
                    </a:rPr>
                    <a:t> field </a:t>
                  </a:r>
                  <a:r>
                    <a:rPr lang="en-US" altLang="zh-CN" dirty="0">
                      <a:solidFill>
                        <a:prstClr val="black"/>
                      </a:solidFill>
                    </a:rPr>
                    <a:t>uncorrelated with itself</a:t>
                  </a:r>
                  <a:endParaRPr lang="zh-CN" altLang="en-US" dirty="0">
                    <a:solidFill>
                      <a:prstClr val="black"/>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586099" y="3554931"/>
                  <a:ext cx="5648149" cy="646331"/>
                </a:xfrm>
                <a:prstGeom prst="rect">
                  <a:avLst/>
                </a:prstGeom>
                <a:blipFill rotWithShape="0">
                  <a:blip r:embed="rId6"/>
                  <a:stretch>
                    <a:fillRect l="-644" t="-2727" r="-859" b="-11818"/>
                  </a:stretch>
                </a:blipFill>
              </p:spPr>
              <p:txBody>
                <a:bodyPr/>
                <a:lstStyle/>
                <a:p>
                  <a:r>
                    <a:rPr lang="zh-CN" altLang="en-US">
                      <a:noFill/>
                    </a:rPr>
                    <a:t> </a:t>
                  </a:r>
                </a:p>
              </p:txBody>
            </p:sp>
          </mc:Fallback>
        </mc:AlternateContent>
        <p:sp>
          <p:nvSpPr>
            <p:cNvPr id="17" name="文本框 16"/>
            <p:cNvSpPr txBox="1"/>
            <p:nvPr/>
          </p:nvSpPr>
          <p:spPr>
            <a:xfrm>
              <a:off x="470263" y="3061359"/>
              <a:ext cx="4587666" cy="400110"/>
            </a:xfrm>
            <a:prstGeom prst="rect">
              <a:avLst/>
            </a:prstGeom>
            <a:noFill/>
          </p:spPr>
          <p:txBody>
            <a:bodyPr wrap="none" rtlCol="0">
              <a:spAutoFit/>
            </a:bodyPr>
            <a:lstStyle/>
            <a:p>
              <a:r>
                <a:rPr lang="en-US" altLang="zh-CN" sz="2000" b="1" dirty="0"/>
                <a:t>2</a:t>
              </a:r>
              <a:r>
                <a:rPr lang="en-US" altLang="zh-CN" sz="2000" b="1" dirty="0" smtClean="0"/>
                <a:t>. Sampling effect correction (first order):</a:t>
              </a:r>
              <a:endParaRPr lang="zh-CN" altLang="en-US" sz="2000" b="1" dirty="0"/>
            </a:p>
          </p:txBody>
        </p:sp>
      </p:grpSp>
      <p:cxnSp>
        <p:nvCxnSpPr>
          <p:cNvPr id="19" name="直接连接符 18"/>
          <p:cNvCxnSpPr/>
          <p:nvPr/>
        </p:nvCxnSpPr>
        <p:spPr>
          <a:xfrm>
            <a:off x="7052108" y="2754232"/>
            <a:ext cx="1867988" cy="0"/>
          </a:xfrm>
          <a:prstGeom prst="line">
            <a:avLst/>
          </a:prstGeom>
        </p:spPr>
        <p:style>
          <a:lnRef idx="2">
            <a:schemeClr val="accent2"/>
          </a:lnRef>
          <a:fillRef idx="0">
            <a:schemeClr val="accent2"/>
          </a:fillRef>
          <a:effectRef idx="1">
            <a:schemeClr val="accent2"/>
          </a:effectRef>
          <a:fontRef idx="minor">
            <a:schemeClr val="tx1"/>
          </a:fontRef>
        </p:style>
      </p:cxnSp>
      <p:sp>
        <p:nvSpPr>
          <p:cNvPr id="20" name="椭圆形标注 19"/>
          <p:cNvSpPr/>
          <p:nvPr/>
        </p:nvSpPr>
        <p:spPr>
          <a:xfrm>
            <a:off x="6881785" y="3155145"/>
            <a:ext cx="1976718" cy="612648"/>
          </a:xfrm>
          <a:prstGeom prst="wedgeEllipseCallout">
            <a:avLst>
              <a:gd name="adj1" fmla="val -140721"/>
              <a:gd name="adj2" fmla="val -12187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dirty="0" smtClean="0"/>
              <a:t>Directly measurable!</a:t>
            </a:r>
            <a:endParaRPr lang="zh-CN" altLang="en-US" dirty="0"/>
          </a:p>
        </p:txBody>
      </p:sp>
      <p:grpSp>
        <p:nvGrpSpPr>
          <p:cNvPr id="34" name="组合 33"/>
          <p:cNvGrpSpPr/>
          <p:nvPr/>
        </p:nvGrpSpPr>
        <p:grpSpPr>
          <a:xfrm>
            <a:off x="500702" y="4295595"/>
            <a:ext cx="5563392" cy="1597928"/>
            <a:chOff x="500702" y="4295595"/>
            <a:chExt cx="5563392" cy="1597928"/>
          </a:xfrm>
        </p:grpSpPr>
        <p:pic>
          <p:nvPicPr>
            <p:cNvPr id="18" name="图片 17"/>
            <p:cNvPicPr>
              <a:picLocks noChangeAspect="1"/>
            </p:cNvPicPr>
            <p:nvPr/>
          </p:nvPicPr>
          <p:blipFill>
            <a:blip r:embed="rId7">
              <a:duotone>
                <a:prstClr val="black"/>
                <a:schemeClr val="tx2">
                  <a:tint val="45000"/>
                  <a:satMod val="400000"/>
                </a:schemeClr>
              </a:duotone>
            </a:blip>
            <a:stretch>
              <a:fillRect/>
            </a:stretch>
          </p:blipFill>
          <p:spPr>
            <a:xfrm>
              <a:off x="500702" y="4295595"/>
              <a:ext cx="4933950" cy="628650"/>
            </a:xfrm>
            <a:prstGeom prst="rect">
              <a:avLst/>
            </a:prstGeom>
          </p:spPr>
        </p:pic>
        <p:cxnSp>
          <p:nvCxnSpPr>
            <p:cNvPr id="7" name="直接连接符 6"/>
            <p:cNvCxnSpPr/>
            <p:nvPr/>
          </p:nvCxnSpPr>
          <p:spPr>
            <a:xfrm>
              <a:off x="3820886" y="4829799"/>
              <a:ext cx="1588601" cy="12828"/>
            </a:xfrm>
            <a:prstGeom prst="line">
              <a:avLst/>
            </a:prstGeom>
          </p:spPr>
          <p:style>
            <a:lnRef idx="2">
              <a:schemeClr val="accent2"/>
            </a:lnRef>
            <a:fillRef idx="0">
              <a:schemeClr val="accent2"/>
            </a:fillRef>
            <a:effectRef idx="1">
              <a:schemeClr val="accent2"/>
            </a:effectRef>
            <a:fontRef idx="minor">
              <a:schemeClr val="tx1"/>
            </a:fontRef>
          </p:style>
        </p:cxnSp>
        <p:pic>
          <p:nvPicPr>
            <p:cNvPr id="23" name="图片 22"/>
            <p:cNvPicPr>
              <a:picLocks noChangeAspect="1"/>
            </p:cNvPicPr>
            <p:nvPr/>
          </p:nvPicPr>
          <p:blipFill>
            <a:blip r:embed="rId8">
              <a:duotone>
                <a:prstClr val="black"/>
                <a:schemeClr val="accent2">
                  <a:tint val="45000"/>
                  <a:satMod val="400000"/>
                </a:schemeClr>
              </a:duotone>
            </a:blip>
            <a:stretch>
              <a:fillRect/>
            </a:stretch>
          </p:blipFill>
          <p:spPr>
            <a:xfrm>
              <a:off x="3504471" y="5276096"/>
              <a:ext cx="2559623" cy="617427"/>
            </a:xfrm>
            <a:prstGeom prst="rect">
              <a:avLst/>
            </a:prstGeom>
          </p:spPr>
        </p:pic>
        <p:sp>
          <p:nvSpPr>
            <p:cNvPr id="24" name="弧形 23"/>
            <p:cNvSpPr/>
            <p:nvPr/>
          </p:nvSpPr>
          <p:spPr>
            <a:xfrm>
              <a:off x="4788381" y="4391173"/>
              <a:ext cx="621105" cy="451454"/>
            </a:xfrm>
            <a:prstGeom prst="arc">
              <a:avLst>
                <a:gd name="adj1" fmla="val 16200000"/>
                <a:gd name="adj2" fmla="val 15994223"/>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CN" altLang="en-US"/>
            </a:p>
          </p:txBody>
        </p:sp>
        <p:cxnSp>
          <p:nvCxnSpPr>
            <p:cNvPr id="26" name="直接箭头连接符 25"/>
            <p:cNvCxnSpPr>
              <a:endCxn id="23" idx="0"/>
            </p:cNvCxnSpPr>
            <p:nvPr/>
          </p:nvCxnSpPr>
          <p:spPr>
            <a:xfrm flipH="1">
              <a:off x="4784283" y="4924245"/>
              <a:ext cx="331323" cy="35185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sp>
        <p:nvSpPr>
          <p:cNvPr id="29" name="椭圆形标注 28"/>
          <p:cNvSpPr/>
          <p:nvPr/>
        </p:nvSpPr>
        <p:spPr>
          <a:xfrm>
            <a:off x="6907775" y="3157628"/>
            <a:ext cx="1976718" cy="612648"/>
          </a:xfrm>
          <a:prstGeom prst="wedgeEllipseCallout">
            <a:avLst>
              <a:gd name="adj1" fmla="val -115551"/>
              <a:gd name="adj2" fmla="val 277601"/>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dirty="0" smtClean="0"/>
              <a:t>Directly measurable!</a:t>
            </a:r>
            <a:endParaRPr lang="zh-CN" altLang="en-US" dirty="0"/>
          </a:p>
        </p:txBody>
      </p:sp>
      <p:cxnSp>
        <p:nvCxnSpPr>
          <p:cNvPr id="30" name="直接连接符 29"/>
          <p:cNvCxnSpPr/>
          <p:nvPr/>
        </p:nvCxnSpPr>
        <p:spPr>
          <a:xfrm flipV="1">
            <a:off x="586099" y="4842627"/>
            <a:ext cx="973760" cy="2825"/>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37618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1000"/>
                                        <p:tgtEl>
                                          <p:spTgt spid="33"/>
                                        </p:tgtEl>
                                      </p:cBhvr>
                                    </p:animEffect>
                                    <p:anim calcmode="lin" valueType="num">
                                      <p:cBhvr>
                                        <p:cTn id="14" dur="1000" fill="hold"/>
                                        <p:tgtEl>
                                          <p:spTgt spid="33"/>
                                        </p:tgtEl>
                                        <p:attrNameLst>
                                          <p:attrName>ppt_x</p:attrName>
                                        </p:attrNameLst>
                                      </p:cBhvr>
                                      <p:tavLst>
                                        <p:tav tm="0">
                                          <p:val>
                                            <p:strVal val="#ppt_x"/>
                                          </p:val>
                                        </p:tav>
                                        <p:tav tm="100000">
                                          <p:val>
                                            <p:strVal val="#ppt_x"/>
                                          </p:val>
                                        </p:tav>
                                      </p:tavLst>
                                    </p:anim>
                                    <p:anim calcmode="lin" valueType="num">
                                      <p:cBhvr>
                                        <p:cTn id="1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1000"/>
                                        <p:tgtEl>
                                          <p:spTgt spid="34"/>
                                        </p:tgtEl>
                                      </p:cBhvr>
                                    </p:animEffect>
                                    <p:anim calcmode="lin" valueType="num">
                                      <p:cBhvr>
                                        <p:cTn id="21" dur="1000" fill="hold"/>
                                        <p:tgtEl>
                                          <p:spTgt spid="34"/>
                                        </p:tgtEl>
                                        <p:attrNameLst>
                                          <p:attrName>ppt_x</p:attrName>
                                        </p:attrNameLst>
                                      </p:cBhvr>
                                      <p:tavLst>
                                        <p:tav tm="0">
                                          <p:val>
                                            <p:strVal val="#ppt_x"/>
                                          </p:val>
                                        </p:tav>
                                        <p:tav tm="100000">
                                          <p:val>
                                            <p:strVal val="#ppt_x"/>
                                          </p:val>
                                        </p:tav>
                                      </p:tavLst>
                                    </p:anim>
                                    <p:anim calcmode="lin" valueType="num">
                                      <p:cBhvr>
                                        <p:cTn id="2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9"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966</Words>
  <Application>Microsoft Office PowerPoint</Application>
  <PresentationFormat>全屏显示(4:3)</PresentationFormat>
  <Paragraphs>106</Paragraphs>
  <Slides>11</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宋体</vt:lpstr>
      <vt:lpstr>Arial</vt:lpstr>
      <vt:lpstr>Calibri</vt:lpstr>
      <vt:lpstr>Cambria Math</vt:lpstr>
      <vt:lpstr>Elephant</vt:lpstr>
      <vt:lpstr>Times New Roman</vt:lpstr>
      <vt:lpstr>Vijaya</vt:lpstr>
      <vt:lpstr>Office 主题​​</vt:lpstr>
      <vt:lpstr>Sampling Artifact in Volume Weighted Velocity Measurement and Halo Velocity Bias</vt:lpstr>
      <vt:lpstr>Outline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Artifact in Volume Weighted Velocity Measurement and Halo Velocity Bias</dc:title>
  <dc:creator>Yi Zheng</dc:creator>
  <cp:lastModifiedBy>Yi Zheng</cp:lastModifiedBy>
  <cp:revision>69</cp:revision>
  <dcterms:created xsi:type="dcterms:W3CDTF">2014-04-14T06:58:35Z</dcterms:created>
  <dcterms:modified xsi:type="dcterms:W3CDTF">2014-04-17T01:36:47Z</dcterms:modified>
</cp:coreProperties>
</file>